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19"/>
  </p:handoutMasterIdLst>
  <p:sldIdLst>
    <p:sldId id="256" r:id="rId2"/>
    <p:sldId id="257" r:id="rId3"/>
    <p:sldId id="258" r:id="rId4"/>
    <p:sldId id="259" r:id="rId5"/>
    <p:sldId id="263" r:id="rId6"/>
    <p:sldId id="261" r:id="rId7"/>
    <p:sldId id="262" r:id="rId8"/>
    <p:sldId id="264" r:id="rId9"/>
    <p:sldId id="265" r:id="rId10"/>
    <p:sldId id="266" r:id="rId11"/>
    <p:sldId id="267" r:id="rId12"/>
    <p:sldId id="268" r:id="rId13"/>
    <p:sldId id="269" r:id="rId14"/>
    <p:sldId id="270" r:id="rId15"/>
    <p:sldId id="271" r:id="rId16"/>
    <p:sldId id="272" r:id="rId17"/>
    <p:sldId id="273" r:id="rId18"/>
  </p:sldIdLst>
  <p:sldSz cx="12192000" cy="6858000"/>
  <p:notesSz cx="9236075" cy="6950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4660"/>
  </p:normalViewPr>
  <p:slideViewPr>
    <p:cSldViewPr snapToGrid="0">
      <p:cViewPr varScale="1">
        <p:scale>
          <a:sx n="86" d="100"/>
          <a:sy n="86" d="100"/>
        </p:scale>
        <p:origin x="216"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48711"/>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5231639" y="0"/>
            <a:ext cx="4002299" cy="348711"/>
          </a:xfrm>
          <a:prstGeom prst="rect">
            <a:avLst/>
          </a:prstGeom>
        </p:spPr>
        <p:txBody>
          <a:bodyPr vert="horz" lIns="92492" tIns="46246" rIns="92492" bIns="46246" rtlCol="0"/>
          <a:lstStyle>
            <a:lvl1pPr algn="r">
              <a:defRPr sz="1200"/>
            </a:lvl1pPr>
          </a:lstStyle>
          <a:p>
            <a:fld id="{66B611DD-A735-403E-9101-4D1630B39B78}" type="datetimeFigureOut">
              <a:rPr lang="en-US" smtClean="0"/>
              <a:t>4/8/20</a:t>
            </a:fld>
            <a:endParaRPr lang="en-US"/>
          </a:p>
        </p:txBody>
      </p:sp>
      <p:sp>
        <p:nvSpPr>
          <p:cNvPr id="4" name="Footer Placeholder 3"/>
          <p:cNvSpPr>
            <a:spLocks noGrp="1"/>
          </p:cNvSpPr>
          <p:nvPr>
            <p:ph type="ftr" sz="quarter" idx="2"/>
          </p:nvPr>
        </p:nvSpPr>
        <p:spPr>
          <a:xfrm>
            <a:off x="0" y="6601365"/>
            <a:ext cx="4002299" cy="348710"/>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5231639" y="6601365"/>
            <a:ext cx="4002299" cy="348710"/>
          </a:xfrm>
          <a:prstGeom prst="rect">
            <a:avLst/>
          </a:prstGeom>
        </p:spPr>
        <p:txBody>
          <a:bodyPr vert="horz" lIns="92492" tIns="46246" rIns="92492" bIns="46246" rtlCol="0" anchor="b"/>
          <a:lstStyle>
            <a:lvl1pPr algn="r">
              <a:defRPr sz="1200"/>
            </a:lvl1pPr>
          </a:lstStyle>
          <a:p>
            <a:fld id="{BA6C3BB3-5753-4AA3-B6B6-6756EDE720F8}" type="slidenum">
              <a:rPr lang="en-US" smtClean="0"/>
              <a:t>‹#›</a:t>
            </a:fld>
            <a:endParaRPr lang="en-US"/>
          </a:p>
        </p:txBody>
      </p:sp>
    </p:spTree>
    <p:extLst>
      <p:ext uri="{BB962C8B-B14F-4D97-AF65-F5344CB8AC3E}">
        <p14:creationId xmlns:p14="http://schemas.microsoft.com/office/powerpoint/2010/main" val="416205166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9CE54B-1A53-4B71-B088-E8F96B9315BD}" type="datetimeFigureOut">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2076C-22A1-437B-97DD-733286002F4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95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9CE54B-1A53-4B71-B088-E8F96B9315BD}" type="datetimeFigureOut">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2076C-22A1-437B-97DD-733286002F4F}" type="slidenum">
              <a:rPr lang="en-US" smtClean="0"/>
              <a:t>‹#›</a:t>
            </a:fld>
            <a:endParaRPr lang="en-US"/>
          </a:p>
        </p:txBody>
      </p:sp>
    </p:spTree>
    <p:extLst>
      <p:ext uri="{BB962C8B-B14F-4D97-AF65-F5344CB8AC3E}">
        <p14:creationId xmlns:p14="http://schemas.microsoft.com/office/powerpoint/2010/main" val="3854106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9CE54B-1A53-4B71-B088-E8F96B9315BD}" type="datetimeFigureOut">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2076C-22A1-437B-97DD-733286002F4F}" type="slidenum">
              <a:rPr lang="en-US" smtClean="0"/>
              <a:t>‹#›</a:t>
            </a:fld>
            <a:endParaRPr lang="en-US"/>
          </a:p>
        </p:txBody>
      </p:sp>
    </p:spTree>
    <p:extLst>
      <p:ext uri="{BB962C8B-B14F-4D97-AF65-F5344CB8AC3E}">
        <p14:creationId xmlns:p14="http://schemas.microsoft.com/office/powerpoint/2010/main" val="3180179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9CE54B-1A53-4B71-B088-E8F96B9315BD}" type="datetimeFigureOut">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2076C-22A1-437B-97DD-733286002F4F}" type="slidenum">
              <a:rPr lang="en-US" smtClean="0"/>
              <a:t>‹#›</a:t>
            </a:fld>
            <a:endParaRPr lang="en-US"/>
          </a:p>
        </p:txBody>
      </p:sp>
    </p:spTree>
    <p:extLst>
      <p:ext uri="{BB962C8B-B14F-4D97-AF65-F5344CB8AC3E}">
        <p14:creationId xmlns:p14="http://schemas.microsoft.com/office/powerpoint/2010/main" val="3254045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9CE54B-1A53-4B71-B088-E8F96B9315BD}" type="datetimeFigureOut">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2076C-22A1-437B-97DD-733286002F4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721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9CE54B-1A53-4B71-B088-E8F96B9315BD}" type="datetimeFigureOut">
              <a:rPr lang="en-US" smtClean="0"/>
              <a:t>4/8/20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2076C-22A1-437B-97DD-733286002F4F}" type="slidenum">
              <a:rPr lang="en-US" smtClean="0"/>
              <a:t>‹#›</a:t>
            </a:fld>
            <a:endParaRPr lang="en-US"/>
          </a:p>
        </p:txBody>
      </p:sp>
    </p:spTree>
    <p:extLst>
      <p:ext uri="{BB962C8B-B14F-4D97-AF65-F5344CB8AC3E}">
        <p14:creationId xmlns:p14="http://schemas.microsoft.com/office/powerpoint/2010/main" val="107951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9CE54B-1A53-4B71-B088-E8F96B9315BD}" type="datetimeFigureOut">
              <a:rPr lang="en-US" smtClean="0"/>
              <a:t>4/8/20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D2076C-22A1-437B-97DD-733286002F4F}" type="slidenum">
              <a:rPr lang="en-US" smtClean="0"/>
              <a:t>‹#›</a:t>
            </a:fld>
            <a:endParaRPr lang="en-US"/>
          </a:p>
        </p:txBody>
      </p:sp>
    </p:spTree>
    <p:extLst>
      <p:ext uri="{BB962C8B-B14F-4D97-AF65-F5344CB8AC3E}">
        <p14:creationId xmlns:p14="http://schemas.microsoft.com/office/powerpoint/2010/main" val="1931788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9CE54B-1A53-4B71-B088-E8F96B9315BD}" type="datetimeFigureOut">
              <a:rPr lang="en-US" smtClean="0"/>
              <a:t>4/8/20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D2076C-22A1-437B-97DD-733286002F4F}" type="slidenum">
              <a:rPr lang="en-US" smtClean="0"/>
              <a:t>‹#›</a:t>
            </a:fld>
            <a:endParaRPr lang="en-US"/>
          </a:p>
        </p:txBody>
      </p:sp>
    </p:spTree>
    <p:extLst>
      <p:ext uri="{BB962C8B-B14F-4D97-AF65-F5344CB8AC3E}">
        <p14:creationId xmlns:p14="http://schemas.microsoft.com/office/powerpoint/2010/main" val="224599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9CE54B-1A53-4B71-B088-E8F96B9315BD}" type="datetimeFigureOut">
              <a:rPr lang="en-US" smtClean="0"/>
              <a:t>4/8/20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AD2076C-22A1-437B-97DD-733286002F4F}" type="slidenum">
              <a:rPr lang="en-US" smtClean="0"/>
              <a:t>‹#›</a:t>
            </a:fld>
            <a:endParaRPr lang="en-US"/>
          </a:p>
        </p:txBody>
      </p:sp>
    </p:spTree>
    <p:extLst>
      <p:ext uri="{BB962C8B-B14F-4D97-AF65-F5344CB8AC3E}">
        <p14:creationId xmlns:p14="http://schemas.microsoft.com/office/powerpoint/2010/main" val="3488169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9CE54B-1A53-4B71-B088-E8F96B9315BD}" type="datetimeFigureOut">
              <a:rPr lang="en-US" smtClean="0"/>
              <a:t>4/8/20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AD2076C-22A1-437B-97DD-733286002F4F}" type="slidenum">
              <a:rPr lang="en-US" smtClean="0"/>
              <a:t>‹#›</a:t>
            </a:fld>
            <a:endParaRPr lang="en-US"/>
          </a:p>
        </p:txBody>
      </p:sp>
    </p:spTree>
    <p:extLst>
      <p:ext uri="{BB962C8B-B14F-4D97-AF65-F5344CB8AC3E}">
        <p14:creationId xmlns:p14="http://schemas.microsoft.com/office/powerpoint/2010/main" val="4262957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89CE54B-1A53-4B71-B088-E8F96B9315BD}" type="datetimeFigureOut">
              <a:rPr lang="en-US" smtClean="0"/>
              <a:t>4/8/20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2076C-22A1-437B-97DD-733286002F4F}" type="slidenum">
              <a:rPr lang="en-US" smtClean="0"/>
              <a:t>‹#›</a:t>
            </a:fld>
            <a:endParaRPr lang="en-US"/>
          </a:p>
        </p:txBody>
      </p:sp>
    </p:spTree>
    <p:extLst>
      <p:ext uri="{BB962C8B-B14F-4D97-AF65-F5344CB8AC3E}">
        <p14:creationId xmlns:p14="http://schemas.microsoft.com/office/powerpoint/2010/main" val="33990096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9CE54B-1A53-4B71-B088-E8F96B9315BD}" type="datetimeFigureOut">
              <a:rPr lang="en-US" smtClean="0"/>
              <a:t>4/8/20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AD2076C-22A1-437B-97DD-733286002F4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2322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5.jpg"/><Relationship Id="rId8" Type="http://schemas.openxmlformats.org/officeDocument/2006/relationships/image" Target="../media/image16.jpg"/><Relationship Id="rId9"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30480" y="5257800"/>
            <a:ext cx="12192000" cy="1169551"/>
          </a:xfrm>
          <a:prstGeom prst="rect">
            <a:avLst/>
          </a:prstGeom>
          <a:gradFill flip="none" rotWithShape="1">
            <a:gsLst>
              <a:gs pos="36000">
                <a:schemeClr val="accent1">
                  <a:lumMod val="5000"/>
                  <a:lumOff val="95000"/>
                </a:schemeClr>
              </a:gs>
              <a:gs pos="48000">
                <a:schemeClr val="accent1">
                  <a:lumMod val="45000"/>
                  <a:lumOff val="55000"/>
                </a:schemeClr>
              </a:gs>
              <a:gs pos="83000">
                <a:schemeClr val="accent1">
                  <a:lumMod val="45000"/>
                  <a:lumOff val="55000"/>
                </a:schemeClr>
              </a:gs>
              <a:gs pos="100000">
                <a:schemeClr val="bg1"/>
              </a:gs>
            </a:gsLst>
            <a:lin ang="10800000" scaled="1"/>
            <a:tileRect/>
          </a:gradFill>
        </p:spPr>
        <p:txBody>
          <a:bodyPr wrap="square" rtlCol="0">
            <a:spAutoFit/>
          </a:bodyPr>
          <a:lstStyle/>
          <a:p>
            <a:r>
              <a:rPr lang="en-US" sz="7000" dirty="0" smtClean="0">
                <a:solidFill>
                  <a:srgbClr val="002060"/>
                </a:solidFill>
                <a:latin typeface="Elephant" panose="02020904090505020303" pitchFamily="18" charset="0"/>
              </a:rPr>
              <a:t>St. Mary’s High School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8011" y="5257800"/>
            <a:ext cx="1167726" cy="1169551"/>
          </a:xfrm>
          <a:prstGeom prst="rect">
            <a:avLst/>
          </a:prstGeom>
        </p:spPr>
      </p:pic>
    </p:spTree>
    <p:extLst>
      <p:ext uri="{BB962C8B-B14F-4D97-AF65-F5344CB8AC3E}">
        <p14:creationId xmlns:p14="http://schemas.microsoft.com/office/powerpoint/2010/main" val="3113197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461" y="122615"/>
            <a:ext cx="10058400" cy="1450757"/>
          </a:xfrm>
        </p:spPr>
        <p:txBody>
          <a:bodyPr>
            <a:normAutofit/>
          </a:bodyPr>
          <a:lstStyle/>
          <a:p>
            <a:r>
              <a:rPr lang="en-US" sz="8000" dirty="0">
                <a:solidFill>
                  <a:srgbClr val="002060"/>
                </a:solidFill>
                <a:latin typeface="Elephant" panose="02020904090505020303" pitchFamily="18" charset="0"/>
              </a:rPr>
              <a:t>Course Catalogue </a:t>
            </a:r>
          </a:p>
        </p:txBody>
      </p:sp>
      <p:sp>
        <p:nvSpPr>
          <p:cNvPr id="3" name="Content Placeholder 2"/>
          <p:cNvSpPr>
            <a:spLocks noGrp="1"/>
          </p:cNvSpPr>
          <p:nvPr>
            <p:ph idx="1"/>
          </p:nvPr>
        </p:nvSpPr>
        <p:spPr>
          <a:xfrm>
            <a:off x="172301" y="1806067"/>
            <a:ext cx="3083278" cy="4601445"/>
          </a:xfrm>
        </p:spPr>
        <p:txBody>
          <a:bodyPr>
            <a:normAutofit/>
          </a:bodyPr>
          <a:lstStyle/>
          <a:p>
            <a:pPr marL="0" indent="0">
              <a:spcBef>
                <a:spcPts val="0"/>
              </a:spcBef>
              <a:buNone/>
            </a:pPr>
            <a:r>
              <a:rPr lang="en-US" sz="2800" dirty="0" smtClean="0">
                <a:solidFill>
                  <a:schemeClr val="tx1"/>
                </a:solidFill>
                <a:latin typeface="Bell MT" panose="02020503060305020303" pitchFamily="18" charset="0"/>
              </a:rPr>
              <a:t>Fine Arts</a:t>
            </a:r>
          </a:p>
          <a:p>
            <a:pPr marL="0" indent="0">
              <a:spcBef>
                <a:spcPts val="0"/>
              </a:spcBef>
              <a:buNone/>
            </a:pPr>
            <a:r>
              <a:rPr lang="en-US" sz="1400" dirty="0" smtClean="0">
                <a:solidFill>
                  <a:schemeClr val="tx1"/>
                </a:solidFill>
                <a:latin typeface="Bell MT" panose="02020503060305020303" pitchFamily="18" charset="0"/>
              </a:rPr>
              <a:t>Art </a:t>
            </a:r>
            <a:r>
              <a:rPr lang="en-US" sz="1400" dirty="0" smtClean="0">
                <a:solidFill>
                  <a:schemeClr val="tx1"/>
                </a:solidFill>
                <a:latin typeface="Bell MT" panose="02020503060305020303" pitchFamily="18" charset="0"/>
              </a:rPr>
              <a:t>9 </a:t>
            </a:r>
            <a:r>
              <a:rPr lang="en-US" sz="1400" dirty="0" smtClean="0">
                <a:solidFill>
                  <a:schemeClr val="tx1"/>
                </a:solidFill>
                <a:latin typeface="Bell MT" panose="02020503060305020303" pitchFamily="18" charset="0"/>
              </a:rPr>
              <a:t>(2D Design)</a:t>
            </a:r>
          </a:p>
          <a:p>
            <a:pPr marL="0" indent="0">
              <a:spcBef>
                <a:spcPts val="0"/>
              </a:spcBef>
              <a:buNone/>
            </a:pPr>
            <a:r>
              <a:rPr lang="en-US" sz="1400" dirty="0" smtClean="0">
                <a:solidFill>
                  <a:schemeClr val="tx1"/>
                </a:solidFill>
                <a:latin typeface="Bell MT" panose="02020503060305020303" pitchFamily="18" charset="0"/>
              </a:rPr>
              <a:t>Art 10 (Color Theory)</a:t>
            </a:r>
            <a:endParaRPr lang="en-US" sz="1400" dirty="0" smtClean="0">
              <a:solidFill>
                <a:schemeClr val="tx1"/>
              </a:solidFill>
              <a:latin typeface="Bell MT" panose="02020503060305020303" pitchFamily="18" charset="0"/>
            </a:endParaRPr>
          </a:p>
          <a:p>
            <a:pPr marL="0" indent="0">
              <a:spcBef>
                <a:spcPts val="0"/>
              </a:spcBef>
              <a:buNone/>
            </a:pPr>
            <a:r>
              <a:rPr lang="en-US" sz="1400" dirty="0" smtClean="0">
                <a:solidFill>
                  <a:schemeClr val="tx1"/>
                </a:solidFill>
                <a:latin typeface="Bell MT" panose="02020503060305020303" pitchFamily="18" charset="0"/>
              </a:rPr>
              <a:t>Art Elective (Digital Photography, Drawing &amp; Painting, 3D Media, 2D Studio Art)</a:t>
            </a:r>
            <a:endParaRPr lang="en-US" sz="1400" dirty="0" smtClean="0">
              <a:solidFill>
                <a:schemeClr val="tx1"/>
              </a:solidFill>
              <a:latin typeface="Bell MT" panose="02020503060305020303" pitchFamily="18" charset="0"/>
            </a:endParaRPr>
          </a:p>
          <a:p>
            <a:pPr marL="0" indent="0">
              <a:spcBef>
                <a:spcPts val="0"/>
              </a:spcBef>
              <a:buNone/>
            </a:pPr>
            <a:endParaRPr lang="en-US" sz="1600" dirty="0" smtClean="0">
              <a:solidFill>
                <a:schemeClr val="tx1"/>
              </a:solidFill>
              <a:latin typeface="Bell MT" panose="02020503060305020303" pitchFamily="18" charset="0"/>
            </a:endParaRPr>
          </a:p>
          <a:p>
            <a:pPr marL="0" indent="0">
              <a:spcBef>
                <a:spcPts val="0"/>
              </a:spcBef>
              <a:buNone/>
            </a:pPr>
            <a:r>
              <a:rPr lang="en-US" sz="2800" dirty="0">
                <a:solidFill>
                  <a:schemeClr val="tx1"/>
                </a:solidFill>
                <a:latin typeface="Bell MT" panose="02020503060305020303" pitchFamily="18" charset="0"/>
              </a:rPr>
              <a:t>Religion</a:t>
            </a:r>
          </a:p>
          <a:p>
            <a:pPr marL="0" indent="0">
              <a:spcBef>
                <a:spcPts val="0"/>
              </a:spcBef>
              <a:buNone/>
            </a:pPr>
            <a:r>
              <a:rPr lang="en-US" sz="1400" dirty="0">
                <a:solidFill>
                  <a:schemeClr val="tx1"/>
                </a:solidFill>
                <a:latin typeface="Bell MT" panose="02020503060305020303" pitchFamily="18" charset="0"/>
              </a:rPr>
              <a:t>Religion 9-12</a:t>
            </a:r>
          </a:p>
          <a:p>
            <a:pPr marL="0" indent="0">
              <a:spcBef>
                <a:spcPts val="0"/>
              </a:spcBef>
              <a:buNone/>
            </a:pPr>
            <a:r>
              <a:rPr lang="en-US" sz="1400" dirty="0">
                <a:solidFill>
                  <a:schemeClr val="tx1"/>
                </a:solidFill>
                <a:latin typeface="Bell MT" panose="02020503060305020303" pitchFamily="18" charset="0"/>
              </a:rPr>
              <a:t>Retreat Peer Ministry</a:t>
            </a:r>
          </a:p>
          <a:p>
            <a:pPr marL="0" indent="0">
              <a:spcBef>
                <a:spcPts val="0"/>
              </a:spcBef>
              <a:buNone/>
            </a:pPr>
            <a:r>
              <a:rPr lang="en-US" sz="1400" dirty="0">
                <a:solidFill>
                  <a:schemeClr val="tx1"/>
                </a:solidFill>
                <a:latin typeface="Bell MT" panose="02020503060305020303" pitchFamily="18" charset="0"/>
              </a:rPr>
              <a:t>Philosophy &amp; Catholic </a:t>
            </a:r>
            <a:r>
              <a:rPr lang="en-US" sz="1400" dirty="0" smtClean="0">
                <a:solidFill>
                  <a:schemeClr val="tx1"/>
                </a:solidFill>
                <a:latin typeface="Bell MT" panose="02020503060305020303" pitchFamily="18" charset="0"/>
              </a:rPr>
              <a:t>Culture</a:t>
            </a:r>
          </a:p>
          <a:p>
            <a:pPr marL="0" indent="0">
              <a:spcBef>
                <a:spcPts val="0"/>
              </a:spcBef>
              <a:buNone/>
            </a:pPr>
            <a:endParaRPr lang="en-US" sz="1600" dirty="0">
              <a:solidFill>
                <a:schemeClr val="tx1"/>
              </a:solidFill>
              <a:latin typeface="Bell MT" panose="02020503060305020303" pitchFamily="18" charset="0"/>
            </a:endParaRPr>
          </a:p>
          <a:p>
            <a:pPr marL="0" indent="0">
              <a:spcBef>
                <a:spcPts val="0"/>
              </a:spcBef>
              <a:buNone/>
            </a:pPr>
            <a:r>
              <a:rPr lang="en-US" sz="2800" dirty="0" smtClean="0">
                <a:solidFill>
                  <a:schemeClr val="tx1"/>
                </a:solidFill>
                <a:latin typeface="Bell MT" panose="02020503060305020303" pitchFamily="18" charset="0"/>
              </a:rPr>
              <a:t>Business/Computers</a:t>
            </a:r>
          </a:p>
          <a:p>
            <a:pPr marL="0" indent="0">
              <a:spcBef>
                <a:spcPts val="0"/>
              </a:spcBef>
              <a:buNone/>
            </a:pPr>
            <a:r>
              <a:rPr lang="en-US" sz="1400" dirty="0" smtClean="0">
                <a:solidFill>
                  <a:schemeClr val="tx1"/>
                </a:solidFill>
                <a:latin typeface="Bell MT" panose="02020503060305020303" pitchFamily="18" charset="0"/>
              </a:rPr>
              <a:t>Accounting</a:t>
            </a:r>
          </a:p>
          <a:p>
            <a:pPr marL="0" indent="0">
              <a:spcBef>
                <a:spcPts val="0"/>
              </a:spcBef>
              <a:buNone/>
            </a:pPr>
            <a:r>
              <a:rPr lang="en-US" sz="1400" dirty="0" smtClean="0">
                <a:solidFill>
                  <a:schemeClr val="tx1"/>
                </a:solidFill>
                <a:latin typeface="Bell MT" panose="02020503060305020303" pitchFamily="18" charset="0"/>
              </a:rPr>
              <a:t>Business Law</a:t>
            </a:r>
          </a:p>
          <a:p>
            <a:pPr marL="0" indent="0">
              <a:spcBef>
                <a:spcPts val="0"/>
              </a:spcBef>
              <a:buNone/>
            </a:pPr>
            <a:r>
              <a:rPr lang="en-US" sz="1400" dirty="0" smtClean="0">
                <a:solidFill>
                  <a:schemeClr val="tx1"/>
                </a:solidFill>
                <a:latin typeface="Bell MT" panose="02020503060305020303" pitchFamily="18" charset="0"/>
              </a:rPr>
              <a:t>21</a:t>
            </a:r>
            <a:r>
              <a:rPr lang="en-US" sz="1400" baseline="30000" dirty="0" smtClean="0">
                <a:solidFill>
                  <a:schemeClr val="tx1"/>
                </a:solidFill>
                <a:latin typeface="Bell MT" panose="02020503060305020303" pitchFamily="18" charset="0"/>
              </a:rPr>
              <a:t>st</a:t>
            </a:r>
            <a:r>
              <a:rPr lang="en-US" sz="1400" dirty="0" smtClean="0">
                <a:solidFill>
                  <a:schemeClr val="tx1"/>
                </a:solidFill>
                <a:latin typeface="Bell MT" panose="02020503060305020303" pitchFamily="18" charset="0"/>
              </a:rPr>
              <a:t> Century Computing</a:t>
            </a:r>
          </a:p>
          <a:p>
            <a:pPr marL="0" indent="0">
              <a:spcBef>
                <a:spcPts val="0"/>
              </a:spcBef>
              <a:buNone/>
            </a:pPr>
            <a:r>
              <a:rPr lang="en-US" sz="1400" dirty="0" smtClean="0">
                <a:solidFill>
                  <a:schemeClr val="tx1"/>
                </a:solidFill>
                <a:latin typeface="Bell MT" panose="02020503060305020303" pitchFamily="18" charset="0"/>
              </a:rPr>
              <a:t>AP Computer Science</a:t>
            </a:r>
          </a:p>
          <a:p>
            <a:pPr marL="0" indent="0">
              <a:spcBef>
                <a:spcPts val="0"/>
              </a:spcBef>
              <a:buNone/>
            </a:pPr>
            <a:r>
              <a:rPr lang="en-US" sz="1400" dirty="0" smtClean="0">
                <a:solidFill>
                  <a:schemeClr val="tx1"/>
                </a:solidFill>
                <a:latin typeface="Bell MT" panose="02020503060305020303" pitchFamily="18" charset="0"/>
              </a:rPr>
              <a:t>3D Computer Automated Design</a:t>
            </a:r>
            <a:endParaRPr lang="en-US" sz="1400" dirty="0">
              <a:solidFill>
                <a:schemeClr val="tx1"/>
              </a:solidFill>
              <a:latin typeface="Bell MT" panose="02020503060305020303" pitchFamily="18" charset="0"/>
            </a:endParaRPr>
          </a:p>
          <a:p>
            <a:pPr marL="0" indent="0">
              <a:spcBef>
                <a:spcPts val="0"/>
              </a:spcBef>
              <a:buNone/>
            </a:pPr>
            <a:endParaRPr lang="en-US" sz="1600" dirty="0"/>
          </a:p>
        </p:txBody>
      </p:sp>
      <p:sp>
        <p:nvSpPr>
          <p:cNvPr id="4" name="Content Placeholder 2"/>
          <p:cNvSpPr txBox="1">
            <a:spLocks/>
          </p:cNvSpPr>
          <p:nvPr/>
        </p:nvSpPr>
        <p:spPr>
          <a:xfrm>
            <a:off x="3255579" y="1862405"/>
            <a:ext cx="2840421" cy="40706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smtClean="0">
                <a:latin typeface="Bell MT" panose="02020503060305020303" pitchFamily="18" charset="0"/>
              </a:rPr>
              <a:t>English</a:t>
            </a:r>
          </a:p>
          <a:p>
            <a:pPr marL="0" indent="0">
              <a:spcBef>
                <a:spcPts val="0"/>
              </a:spcBef>
              <a:buFont typeface="Arial" panose="020B0604020202020204" pitchFamily="34" charset="0"/>
              <a:buNone/>
            </a:pPr>
            <a:r>
              <a:rPr lang="en-US" sz="1400" dirty="0" smtClean="0">
                <a:latin typeface="Bell MT" panose="02020503060305020303" pitchFamily="18" charset="0"/>
              </a:rPr>
              <a:t>English 9 &amp; English 9 Honors</a:t>
            </a:r>
          </a:p>
          <a:p>
            <a:pPr marL="0" indent="0">
              <a:spcBef>
                <a:spcPts val="0"/>
              </a:spcBef>
              <a:buFont typeface="Arial" panose="020B0604020202020204" pitchFamily="34" charset="0"/>
              <a:buNone/>
            </a:pPr>
            <a:r>
              <a:rPr lang="en-US" sz="1400" dirty="0" smtClean="0">
                <a:latin typeface="Bell MT" panose="02020503060305020303" pitchFamily="18" charset="0"/>
              </a:rPr>
              <a:t>Reading Development</a:t>
            </a:r>
          </a:p>
          <a:p>
            <a:pPr marL="0" indent="0">
              <a:spcBef>
                <a:spcPts val="0"/>
              </a:spcBef>
              <a:buFont typeface="Arial" panose="020B0604020202020204" pitchFamily="34" charset="0"/>
              <a:buNone/>
            </a:pPr>
            <a:r>
              <a:rPr lang="en-US" sz="1400" dirty="0" smtClean="0">
                <a:latin typeface="Bell MT" panose="02020503060305020303" pitchFamily="18" charset="0"/>
              </a:rPr>
              <a:t>English 10 &amp; English 10 Honors</a:t>
            </a:r>
          </a:p>
          <a:p>
            <a:pPr marL="0" indent="0">
              <a:spcBef>
                <a:spcPts val="0"/>
              </a:spcBef>
              <a:buFont typeface="Arial" panose="020B0604020202020204" pitchFamily="34" charset="0"/>
              <a:buNone/>
            </a:pPr>
            <a:r>
              <a:rPr lang="en-US" sz="1400" dirty="0" smtClean="0">
                <a:latin typeface="Bell MT" panose="02020503060305020303" pitchFamily="18" charset="0"/>
              </a:rPr>
              <a:t>English 11</a:t>
            </a:r>
          </a:p>
          <a:p>
            <a:pPr marL="0" indent="0">
              <a:spcBef>
                <a:spcPts val="0"/>
              </a:spcBef>
              <a:buFont typeface="Arial" panose="020B0604020202020204" pitchFamily="34" charset="0"/>
              <a:buNone/>
            </a:pPr>
            <a:r>
              <a:rPr lang="en-US" sz="1400" dirty="0" smtClean="0">
                <a:latin typeface="Bell MT" panose="02020503060305020303" pitchFamily="18" charset="0"/>
              </a:rPr>
              <a:t>AP English Language &amp; Composition</a:t>
            </a:r>
          </a:p>
          <a:p>
            <a:pPr marL="0" indent="0">
              <a:spcBef>
                <a:spcPts val="0"/>
              </a:spcBef>
              <a:buFont typeface="Arial" panose="020B0604020202020204" pitchFamily="34" charset="0"/>
              <a:buNone/>
            </a:pPr>
            <a:r>
              <a:rPr lang="en-US" sz="1400" dirty="0" smtClean="0">
                <a:latin typeface="Bell MT" panose="02020503060305020303" pitchFamily="18" charset="0"/>
              </a:rPr>
              <a:t>English </a:t>
            </a:r>
            <a:r>
              <a:rPr lang="en-US" sz="1400" dirty="0" smtClean="0">
                <a:latin typeface="Bell MT" panose="02020503060305020303" pitchFamily="18" charset="0"/>
              </a:rPr>
              <a:t>12 – Intro to College Composition</a:t>
            </a:r>
            <a:endParaRPr lang="en-US" sz="1400" dirty="0" smtClean="0">
              <a:latin typeface="Bell MT" panose="02020503060305020303" pitchFamily="18" charset="0"/>
            </a:endParaRPr>
          </a:p>
          <a:p>
            <a:pPr marL="0" indent="0">
              <a:spcBef>
                <a:spcPts val="0"/>
              </a:spcBef>
              <a:buFont typeface="Arial" panose="020B0604020202020204" pitchFamily="34" charset="0"/>
              <a:buNone/>
            </a:pPr>
            <a:r>
              <a:rPr lang="en-US" sz="1400" dirty="0" smtClean="0">
                <a:latin typeface="Bell MT" panose="02020503060305020303" pitchFamily="18" charset="0"/>
              </a:rPr>
              <a:t>AP English Literature &amp; Composition</a:t>
            </a:r>
          </a:p>
          <a:p>
            <a:pPr marL="0" indent="0">
              <a:spcBef>
                <a:spcPts val="0"/>
              </a:spcBef>
              <a:buFont typeface="Arial" panose="020B0604020202020204" pitchFamily="34" charset="0"/>
              <a:buNone/>
            </a:pPr>
            <a:r>
              <a:rPr lang="en-US" sz="1400" dirty="0" smtClean="0">
                <a:latin typeface="Bell MT" panose="02020503060305020303" pitchFamily="18" charset="0"/>
              </a:rPr>
              <a:t>Writing Development</a:t>
            </a:r>
          </a:p>
          <a:p>
            <a:pPr marL="0" indent="0">
              <a:spcBef>
                <a:spcPts val="0"/>
              </a:spcBef>
              <a:buFont typeface="Arial" panose="020B0604020202020204" pitchFamily="34" charset="0"/>
              <a:buNone/>
            </a:pPr>
            <a:r>
              <a:rPr lang="en-US" sz="1400" dirty="0" smtClean="0">
                <a:latin typeface="Bell MT" panose="02020503060305020303" pitchFamily="18" charset="0"/>
              </a:rPr>
              <a:t>Creative Writing </a:t>
            </a:r>
          </a:p>
          <a:p>
            <a:pPr marL="0" indent="0">
              <a:spcBef>
                <a:spcPts val="0"/>
              </a:spcBef>
              <a:buFont typeface="Arial" panose="020B0604020202020204" pitchFamily="34" charset="0"/>
              <a:buNone/>
            </a:pPr>
            <a:endParaRPr lang="en-US" sz="1400" dirty="0" smtClean="0">
              <a:latin typeface="Bell MT" panose="02020503060305020303" pitchFamily="18" charset="0"/>
            </a:endParaRPr>
          </a:p>
          <a:p>
            <a:pPr marL="0" indent="0">
              <a:spcBef>
                <a:spcPts val="0"/>
              </a:spcBef>
              <a:buFont typeface="Arial" panose="020B0604020202020204" pitchFamily="34" charset="0"/>
              <a:buNone/>
            </a:pPr>
            <a:r>
              <a:rPr lang="en-US" dirty="0" smtClean="0">
                <a:latin typeface="Bell MT" panose="02020503060305020303" pitchFamily="18" charset="0"/>
              </a:rPr>
              <a:t>Health/Physical </a:t>
            </a:r>
            <a:r>
              <a:rPr lang="en-US" dirty="0" smtClean="0">
                <a:latin typeface="Bell MT" panose="02020503060305020303" pitchFamily="18" charset="0"/>
              </a:rPr>
              <a:t>Education</a:t>
            </a:r>
          </a:p>
          <a:p>
            <a:pPr marL="0" indent="0">
              <a:spcBef>
                <a:spcPts val="0"/>
              </a:spcBef>
              <a:buFont typeface="Arial" panose="020B0604020202020204" pitchFamily="34" charset="0"/>
              <a:buNone/>
            </a:pPr>
            <a:r>
              <a:rPr lang="en-US" sz="1600" dirty="0" smtClean="0">
                <a:latin typeface="Bell MT" panose="02020503060305020303" pitchFamily="18" charset="0"/>
              </a:rPr>
              <a:t>Health</a:t>
            </a:r>
          </a:p>
          <a:p>
            <a:pPr marL="0" indent="0">
              <a:spcBef>
                <a:spcPts val="0"/>
              </a:spcBef>
              <a:buFont typeface="Arial" panose="020B0604020202020204" pitchFamily="34" charset="0"/>
              <a:buNone/>
            </a:pPr>
            <a:r>
              <a:rPr lang="en-US" sz="1600" dirty="0" smtClean="0">
                <a:latin typeface="Bell MT" panose="02020503060305020303" pitchFamily="18" charset="0"/>
              </a:rPr>
              <a:t>Physical Education</a:t>
            </a:r>
          </a:p>
          <a:p>
            <a:pPr marL="0" indent="0">
              <a:spcBef>
                <a:spcPts val="0"/>
              </a:spcBef>
              <a:buFont typeface="Arial" panose="020B0604020202020204" pitchFamily="34" charset="0"/>
              <a:buNone/>
            </a:pPr>
            <a:r>
              <a:rPr lang="en-US" sz="1600" dirty="0" smtClean="0">
                <a:latin typeface="Bell MT" panose="02020503060305020303" pitchFamily="18" charset="0"/>
              </a:rPr>
              <a:t>Dance</a:t>
            </a:r>
          </a:p>
          <a:p>
            <a:pPr marL="0" indent="0">
              <a:spcBef>
                <a:spcPts val="0"/>
              </a:spcBef>
              <a:buFont typeface="Arial" panose="020B0604020202020204" pitchFamily="34" charset="0"/>
              <a:buNone/>
            </a:pPr>
            <a:endParaRPr lang="en-US" sz="1600" dirty="0"/>
          </a:p>
          <a:p>
            <a:pPr marL="0" indent="0">
              <a:spcBef>
                <a:spcPts val="0"/>
              </a:spcBef>
              <a:buFont typeface="Arial" panose="020B0604020202020204" pitchFamily="34" charset="0"/>
              <a:buNone/>
            </a:pPr>
            <a:endParaRPr lang="en-US" sz="1600" dirty="0" smtClean="0"/>
          </a:p>
          <a:p>
            <a:pPr marL="0" indent="0">
              <a:spcBef>
                <a:spcPts val="0"/>
              </a:spcBef>
              <a:buFont typeface="Arial" panose="020B0604020202020204" pitchFamily="34" charset="0"/>
              <a:buNone/>
            </a:pPr>
            <a:endParaRPr lang="en-US" sz="1600" dirty="0"/>
          </a:p>
        </p:txBody>
      </p:sp>
      <p:sp>
        <p:nvSpPr>
          <p:cNvPr id="5" name="Content Placeholder 2"/>
          <p:cNvSpPr txBox="1">
            <a:spLocks/>
          </p:cNvSpPr>
          <p:nvPr/>
        </p:nvSpPr>
        <p:spPr>
          <a:xfrm>
            <a:off x="5948856" y="1862405"/>
            <a:ext cx="2966544" cy="4648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smtClean="0">
                <a:latin typeface="Bell MT" panose="02020503060305020303" pitchFamily="18" charset="0"/>
              </a:rPr>
              <a:t>Foreign Language </a:t>
            </a:r>
          </a:p>
          <a:p>
            <a:pPr marL="0" indent="0">
              <a:spcBef>
                <a:spcPts val="0"/>
              </a:spcBef>
              <a:buFont typeface="Arial" panose="020B0604020202020204" pitchFamily="34" charset="0"/>
              <a:buNone/>
            </a:pPr>
            <a:r>
              <a:rPr lang="en-US" sz="1400" dirty="0" smtClean="0">
                <a:latin typeface="Bell MT" panose="02020503060305020303" pitchFamily="18" charset="0"/>
              </a:rPr>
              <a:t>Spanish </a:t>
            </a:r>
            <a:r>
              <a:rPr lang="en-US" sz="1400" dirty="0" smtClean="0">
                <a:latin typeface="Bell MT" panose="02020503060305020303" pitchFamily="18" charset="0"/>
              </a:rPr>
              <a:t>I-III</a:t>
            </a:r>
          </a:p>
          <a:p>
            <a:pPr marL="0" indent="0">
              <a:spcBef>
                <a:spcPts val="0"/>
              </a:spcBef>
              <a:buFont typeface="Arial" panose="020B0604020202020204" pitchFamily="34" charset="0"/>
              <a:buNone/>
            </a:pPr>
            <a:r>
              <a:rPr lang="en-US" sz="1400" dirty="0" smtClean="0">
                <a:latin typeface="Bell MT" panose="02020503060305020303" pitchFamily="18" charset="0"/>
              </a:rPr>
              <a:t>Spanish II Honors</a:t>
            </a:r>
            <a:endParaRPr lang="en-US" sz="1400" dirty="0" smtClean="0">
              <a:latin typeface="Bell MT" panose="02020503060305020303" pitchFamily="18" charset="0"/>
            </a:endParaRPr>
          </a:p>
          <a:p>
            <a:pPr marL="0" indent="0">
              <a:spcBef>
                <a:spcPts val="0"/>
              </a:spcBef>
              <a:buFont typeface="Arial" panose="020B0604020202020204" pitchFamily="34" charset="0"/>
              <a:buNone/>
            </a:pPr>
            <a:r>
              <a:rPr lang="en-US" sz="1400" dirty="0" smtClean="0">
                <a:latin typeface="Bell MT" panose="02020503060305020303" pitchFamily="18" charset="0"/>
              </a:rPr>
              <a:t>AP Spanish</a:t>
            </a:r>
          </a:p>
          <a:p>
            <a:pPr marL="0" indent="0">
              <a:spcBef>
                <a:spcPts val="0"/>
              </a:spcBef>
              <a:buFont typeface="Arial" panose="020B0604020202020204" pitchFamily="34" charset="0"/>
              <a:buNone/>
            </a:pPr>
            <a:endParaRPr lang="en-US" sz="1400" dirty="0" smtClean="0">
              <a:latin typeface="Bell MT" panose="02020503060305020303" pitchFamily="18" charset="0"/>
            </a:endParaRPr>
          </a:p>
          <a:p>
            <a:pPr marL="0" indent="0">
              <a:spcBef>
                <a:spcPts val="0"/>
              </a:spcBef>
              <a:buFont typeface="Arial" panose="020B0604020202020204" pitchFamily="34" charset="0"/>
              <a:buNone/>
            </a:pPr>
            <a:r>
              <a:rPr lang="en-US" dirty="0" smtClean="0">
                <a:latin typeface="Bell MT" panose="02020503060305020303" pitchFamily="18" charset="0"/>
              </a:rPr>
              <a:t>Math</a:t>
            </a:r>
          </a:p>
          <a:p>
            <a:pPr marL="0" indent="0">
              <a:spcBef>
                <a:spcPts val="0"/>
              </a:spcBef>
              <a:buFont typeface="Arial" panose="020B0604020202020204" pitchFamily="34" charset="0"/>
              <a:buNone/>
            </a:pPr>
            <a:r>
              <a:rPr lang="en-US" sz="1600" dirty="0" smtClean="0">
                <a:latin typeface="Bell MT" panose="02020503060305020303" pitchFamily="18" charset="0"/>
              </a:rPr>
              <a:t>Algebra I &amp; Algebra I Honors</a:t>
            </a:r>
          </a:p>
          <a:p>
            <a:pPr marL="0" indent="0">
              <a:spcBef>
                <a:spcPts val="0"/>
              </a:spcBef>
              <a:buFont typeface="Arial" panose="020B0604020202020204" pitchFamily="34" charset="0"/>
              <a:buNone/>
            </a:pPr>
            <a:r>
              <a:rPr lang="en-US" sz="1600" dirty="0" smtClean="0">
                <a:latin typeface="Bell MT" panose="02020503060305020303" pitchFamily="18" charset="0"/>
              </a:rPr>
              <a:t>Geometry &amp; Geometry Honors</a:t>
            </a:r>
          </a:p>
          <a:p>
            <a:pPr marL="0" indent="0">
              <a:spcBef>
                <a:spcPts val="0"/>
              </a:spcBef>
              <a:buFont typeface="Arial" panose="020B0604020202020204" pitchFamily="34" charset="0"/>
              <a:buNone/>
            </a:pPr>
            <a:r>
              <a:rPr lang="en-US" sz="1600" dirty="0" smtClean="0">
                <a:latin typeface="Bell MT" panose="02020503060305020303" pitchFamily="18" charset="0"/>
              </a:rPr>
              <a:t>Algebra II &amp; Algebra II Honors</a:t>
            </a:r>
          </a:p>
          <a:p>
            <a:pPr marL="0" indent="0">
              <a:spcBef>
                <a:spcPts val="0"/>
              </a:spcBef>
              <a:buFont typeface="Arial" panose="020B0604020202020204" pitchFamily="34" charset="0"/>
              <a:buNone/>
            </a:pPr>
            <a:r>
              <a:rPr lang="en-US" sz="1600" dirty="0" err="1" smtClean="0">
                <a:latin typeface="Bell MT" panose="02020503060305020303" pitchFamily="18" charset="0"/>
              </a:rPr>
              <a:t>Precalculus</a:t>
            </a:r>
            <a:r>
              <a:rPr lang="en-US" sz="1600" dirty="0" smtClean="0">
                <a:latin typeface="Bell MT" panose="02020503060305020303" pitchFamily="18" charset="0"/>
              </a:rPr>
              <a:t> </a:t>
            </a:r>
            <a:endParaRPr lang="en-US" sz="1600" dirty="0" smtClean="0">
              <a:latin typeface="Bell MT" panose="02020503060305020303" pitchFamily="18" charset="0"/>
            </a:endParaRPr>
          </a:p>
          <a:p>
            <a:pPr marL="0" indent="0">
              <a:spcBef>
                <a:spcPts val="0"/>
              </a:spcBef>
              <a:buFont typeface="Arial" panose="020B0604020202020204" pitchFamily="34" charset="0"/>
              <a:buNone/>
            </a:pPr>
            <a:r>
              <a:rPr lang="en-US" sz="1600" dirty="0" smtClean="0">
                <a:latin typeface="Bell MT" panose="02020503060305020303" pitchFamily="18" charset="0"/>
              </a:rPr>
              <a:t>AP </a:t>
            </a:r>
            <a:r>
              <a:rPr lang="en-US" sz="1600" dirty="0" smtClean="0">
                <a:latin typeface="Bell MT" panose="02020503060305020303" pitchFamily="18" charset="0"/>
              </a:rPr>
              <a:t>Calculus</a:t>
            </a:r>
          </a:p>
          <a:p>
            <a:pPr marL="0" indent="0">
              <a:spcBef>
                <a:spcPts val="0"/>
              </a:spcBef>
              <a:buFont typeface="Arial" panose="020B0604020202020204" pitchFamily="34" charset="0"/>
              <a:buNone/>
            </a:pPr>
            <a:r>
              <a:rPr lang="en-US" sz="1600" dirty="0" smtClean="0">
                <a:latin typeface="Bell MT" panose="02020503060305020303" pitchFamily="18" charset="0"/>
              </a:rPr>
              <a:t>AP </a:t>
            </a:r>
            <a:r>
              <a:rPr lang="en-US" sz="1600" dirty="0" smtClean="0">
                <a:latin typeface="Bell MT" panose="02020503060305020303" pitchFamily="18" charset="0"/>
              </a:rPr>
              <a:t>Statistics</a:t>
            </a:r>
          </a:p>
          <a:p>
            <a:pPr marL="0" indent="0">
              <a:spcBef>
                <a:spcPts val="0"/>
              </a:spcBef>
              <a:buFont typeface="Arial" panose="020B0604020202020204" pitchFamily="34" charset="0"/>
              <a:buNone/>
            </a:pPr>
            <a:endParaRPr lang="en-US" sz="1600" dirty="0">
              <a:latin typeface="Bell MT" panose="02020503060305020303" pitchFamily="18" charset="0"/>
            </a:endParaRPr>
          </a:p>
          <a:p>
            <a:pPr marL="0" indent="0">
              <a:spcBef>
                <a:spcPts val="0"/>
              </a:spcBef>
              <a:buNone/>
            </a:pPr>
            <a:r>
              <a:rPr lang="en-US" dirty="0" smtClean="0">
                <a:latin typeface="Bell MT" panose="02020503060305020303" pitchFamily="18" charset="0"/>
              </a:rPr>
              <a:t>Music/Perf. Arts</a:t>
            </a:r>
            <a:endParaRPr lang="en-US" dirty="0">
              <a:latin typeface="Bell MT" panose="02020503060305020303" pitchFamily="18" charset="0"/>
            </a:endParaRPr>
          </a:p>
          <a:p>
            <a:pPr marL="0" indent="0">
              <a:spcBef>
                <a:spcPts val="0"/>
              </a:spcBef>
              <a:buNone/>
            </a:pPr>
            <a:r>
              <a:rPr lang="en-US" sz="1600" dirty="0" smtClean="0">
                <a:latin typeface="Bell MT" panose="02020503060305020303" pitchFamily="18" charset="0"/>
              </a:rPr>
              <a:t>Music 9 &amp; 10</a:t>
            </a:r>
          </a:p>
          <a:p>
            <a:pPr marL="0" indent="0">
              <a:spcBef>
                <a:spcPts val="0"/>
              </a:spcBef>
              <a:buNone/>
            </a:pPr>
            <a:r>
              <a:rPr lang="en-US" sz="1600" dirty="0" smtClean="0">
                <a:latin typeface="Bell MT" panose="02020503060305020303" pitchFamily="18" charset="0"/>
              </a:rPr>
              <a:t>Varsity Chorus</a:t>
            </a:r>
            <a:endParaRPr lang="en-US" sz="1600" dirty="0">
              <a:latin typeface="Bell MT" panose="02020503060305020303" pitchFamily="18" charset="0"/>
            </a:endParaRPr>
          </a:p>
          <a:p>
            <a:pPr marL="0" indent="0">
              <a:spcBef>
                <a:spcPts val="0"/>
              </a:spcBef>
              <a:buNone/>
            </a:pPr>
            <a:r>
              <a:rPr lang="en-US" sz="1600" dirty="0" smtClean="0">
                <a:latin typeface="Bell MT" panose="02020503060305020303" pitchFamily="18" charset="0"/>
              </a:rPr>
              <a:t>Intro to Keyboarding &amp; Guitar</a:t>
            </a:r>
            <a:endParaRPr lang="en-US" sz="1600" dirty="0">
              <a:latin typeface="Bell MT" panose="02020503060305020303" pitchFamily="18" charset="0"/>
            </a:endParaRPr>
          </a:p>
          <a:p>
            <a:pPr marL="0" indent="0">
              <a:spcBef>
                <a:spcPts val="0"/>
              </a:spcBef>
              <a:buFont typeface="Arial" panose="020B0604020202020204" pitchFamily="34" charset="0"/>
              <a:buNone/>
            </a:pPr>
            <a:endParaRPr lang="en-US" sz="1600" dirty="0" smtClean="0">
              <a:latin typeface="Bell MT" panose="02020503060305020303" pitchFamily="18" charset="0"/>
            </a:endParaRPr>
          </a:p>
          <a:p>
            <a:pPr marL="0" indent="0">
              <a:spcBef>
                <a:spcPts val="0"/>
              </a:spcBef>
              <a:buFont typeface="Arial" panose="020B0604020202020204" pitchFamily="34" charset="0"/>
              <a:buNone/>
            </a:pPr>
            <a:endParaRPr lang="en-US" sz="1600" dirty="0"/>
          </a:p>
          <a:p>
            <a:pPr marL="0" indent="0">
              <a:spcBef>
                <a:spcPts val="0"/>
              </a:spcBef>
              <a:buFont typeface="Arial" panose="020B0604020202020204" pitchFamily="34" charset="0"/>
              <a:buNone/>
            </a:pPr>
            <a:endParaRPr lang="en-US" sz="1600" dirty="0" smtClean="0"/>
          </a:p>
          <a:p>
            <a:pPr marL="0" indent="0">
              <a:spcBef>
                <a:spcPts val="0"/>
              </a:spcBef>
              <a:buFont typeface="Arial" panose="020B0604020202020204" pitchFamily="34" charset="0"/>
              <a:buNone/>
            </a:pPr>
            <a:endParaRPr lang="en-US" sz="1600" dirty="0" smtClean="0"/>
          </a:p>
          <a:p>
            <a:pPr marL="0" indent="0">
              <a:spcBef>
                <a:spcPts val="0"/>
              </a:spcBef>
              <a:buFont typeface="Arial" panose="020B0604020202020204" pitchFamily="34" charset="0"/>
              <a:buNone/>
            </a:pPr>
            <a:endParaRPr lang="en-US" sz="1600" dirty="0" smtClean="0"/>
          </a:p>
          <a:p>
            <a:pPr marL="0" indent="0">
              <a:spcBef>
                <a:spcPts val="0"/>
              </a:spcBef>
              <a:buFont typeface="Arial" panose="020B0604020202020204" pitchFamily="34" charset="0"/>
              <a:buNone/>
            </a:pPr>
            <a:endParaRPr lang="en-US" sz="1600" dirty="0"/>
          </a:p>
          <a:p>
            <a:pPr marL="0" indent="0">
              <a:spcBef>
                <a:spcPts val="0"/>
              </a:spcBef>
              <a:buFont typeface="Arial" panose="020B0604020202020204" pitchFamily="34" charset="0"/>
              <a:buNone/>
            </a:pPr>
            <a:endParaRPr lang="en-US" sz="1600" dirty="0" smtClean="0"/>
          </a:p>
          <a:p>
            <a:pPr marL="0" indent="0">
              <a:spcBef>
                <a:spcPts val="0"/>
              </a:spcBef>
              <a:buFont typeface="Arial" panose="020B0604020202020204" pitchFamily="34" charset="0"/>
              <a:buNone/>
            </a:pPr>
            <a:endParaRPr lang="en-US" sz="1600" dirty="0"/>
          </a:p>
        </p:txBody>
      </p:sp>
      <p:sp>
        <p:nvSpPr>
          <p:cNvPr id="6" name="Content Placeholder 2"/>
          <p:cNvSpPr txBox="1">
            <a:spLocks/>
          </p:cNvSpPr>
          <p:nvPr/>
        </p:nvSpPr>
        <p:spPr>
          <a:xfrm>
            <a:off x="8915400" y="1862404"/>
            <a:ext cx="3276600" cy="464874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smtClean="0">
                <a:latin typeface="Bell MT" panose="02020503060305020303" pitchFamily="18" charset="0"/>
              </a:rPr>
              <a:t>Science</a:t>
            </a:r>
          </a:p>
          <a:p>
            <a:pPr marL="0" indent="0">
              <a:spcBef>
                <a:spcPts val="0"/>
              </a:spcBef>
              <a:buFont typeface="Arial" panose="020B0604020202020204" pitchFamily="34" charset="0"/>
              <a:buNone/>
            </a:pPr>
            <a:r>
              <a:rPr lang="en-US" sz="1400" dirty="0" smtClean="0">
                <a:latin typeface="Bell MT" panose="02020503060305020303" pitchFamily="18" charset="0"/>
              </a:rPr>
              <a:t>Earth Science</a:t>
            </a:r>
          </a:p>
          <a:p>
            <a:pPr marL="0" indent="0">
              <a:spcBef>
                <a:spcPts val="0"/>
              </a:spcBef>
              <a:buFont typeface="Arial" panose="020B0604020202020204" pitchFamily="34" charset="0"/>
              <a:buNone/>
            </a:pPr>
            <a:r>
              <a:rPr lang="en-US" sz="1400" dirty="0" smtClean="0">
                <a:latin typeface="Bell MT" panose="02020503060305020303" pitchFamily="18" charset="0"/>
              </a:rPr>
              <a:t>Living Environment A &amp; B </a:t>
            </a:r>
          </a:p>
          <a:p>
            <a:pPr marL="0" indent="0">
              <a:spcBef>
                <a:spcPts val="0"/>
              </a:spcBef>
              <a:buFont typeface="Arial" panose="020B0604020202020204" pitchFamily="34" charset="0"/>
              <a:buNone/>
            </a:pPr>
            <a:r>
              <a:rPr lang="en-US" sz="1400" dirty="0" smtClean="0">
                <a:latin typeface="Bell MT" panose="02020503060305020303" pitchFamily="18" charset="0"/>
              </a:rPr>
              <a:t>STEAM</a:t>
            </a:r>
          </a:p>
          <a:p>
            <a:pPr marL="0" indent="0">
              <a:spcBef>
                <a:spcPts val="0"/>
              </a:spcBef>
              <a:buFont typeface="Arial" panose="020B0604020202020204" pitchFamily="34" charset="0"/>
              <a:buNone/>
            </a:pPr>
            <a:r>
              <a:rPr lang="en-US" sz="1400" dirty="0" smtClean="0">
                <a:latin typeface="Bell MT" panose="02020503060305020303" pitchFamily="18" charset="0"/>
              </a:rPr>
              <a:t>Chemistry Honors &amp; General Chemistry </a:t>
            </a:r>
          </a:p>
          <a:p>
            <a:pPr marL="0" indent="0">
              <a:spcBef>
                <a:spcPts val="0"/>
              </a:spcBef>
              <a:buNone/>
            </a:pPr>
            <a:r>
              <a:rPr lang="en-US" sz="1400" dirty="0" smtClean="0">
                <a:latin typeface="Bell MT" panose="02020503060305020303" pitchFamily="18" charset="0"/>
              </a:rPr>
              <a:t>Forensics </a:t>
            </a:r>
          </a:p>
          <a:p>
            <a:pPr marL="0" indent="0">
              <a:spcBef>
                <a:spcPts val="0"/>
              </a:spcBef>
              <a:buFont typeface="Arial" panose="020B0604020202020204" pitchFamily="34" charset="0"/>
              <a:buNone/>
            </a:pPr>
            <a:r>
              <a:rPr lang="en-US" sz="1400" dirty="0" smtClean="0">
                <a:latin typeface="Bell MT" panose="02020503060305020303" pitchFamily="18" charset="0"/>
              </a:rPr>
              <a:t>AP Chemistry</a:t>
            </a:r>
          </a:p>
          <a:p>
            <a:pPr marL="0" indent="0">
              <a:spcBef>
                <a:spcPts val="0"/>
              </a:spcBef>
              <a:buFont typeface="Arial" panose="020B0604020202020204" pitchFamily="34" charset="0"/>
              <a:buNone/>
            </a:pPr>
            <a:r>
              <a:rPr lang="en-US" sz="1400" dirty="0" smtClean="0">
                <a:latin typeface="Bell MT" panose="02020503060305020303" pitchFamily="18" charset="0"/>
              </a:rPr>
              <a:t>AP Biology</a:t>
            </a:r>
          </a:p>
          <a:p>
            <a:pPr marL="0" indent="0">
              <a:spcBef>
                <a:spcPts val="0"/>
              </a:spcBef>
              <a:buFont typeface="Arial" panose="020B0604020202020204" pitchFamily="34" charset="0"/>
              <a:buNone/>
            </a:pPr>
            <a:r>
              <a:rPr lang="en-US" sz="1400" dirty="0" smtClean="0">
                <a:latin typeface="Bell MT" panose="02020503060305020303" pitchFamily="18" charset="0"/>
              </a:rPr>
              <a:t>Environmental Science</a:t>
            </a:r>
          </a:p>
          <a:p>
            <a:pPr marL="0" indent="0">
              <a:spcBef>
                <a:spcPts val="0"/>
              </a:spcBef>
              <a:buFont typeface="Arial" panose="020B0604020202020204" pitchFamily="34" charset="0"/>
              <a:buNone/>
            </a:pPr>
            <a:r>
              <a:rPr lang="en-US" sz="1400" dirty="0" smtClean="0">
                <a:latin typeface="Bell MT" panose="02020503060305020303" pitchFamily="18" charset="0"/>
              </a:rPr>
              <a:t>Physics</a:t>
            </a:r>
          </a:p>
          <a:p>
            <a:pPr marL="0" indent="0">
              <a:spcBef>
                <a:spcPts val="0"/>
              </a:spcBef>
              <a:buFont typeface="Arial" panose="020B0604020202020204" pitchFamily="34" charset="0"/>
              <a:buNone/>
            </a:pPr>
            <a:endParaRPr lang="en-US" sz="1400" dirty="0" smtClean="0">
              <a:latin typeface="Bell MT" panose="02020503060305020303" pitchFamily="18" charset="0"/>
            </a:endParaRPr>
          </a:p>
          <a:p>
            <a:pPr marL="0" indent="0">
              <a:spcBef>
                <a:spcPts val="0"/>
              </a:spcBef>
              <a:buFont typeface="Arial" panose="020B0604020202020204" pitchFamily="34" charset="0"/>
              <a:buNone/>
            </a:pPr>
            <a:r>
              <a:rPr lang="en-US" dirty="0" smtClean="0">
                <a:latin typeface="Bell MT" panose="02020503060305020303" pitchFamily="18" charset="0"/>
              </a:rPr>
              <a:t>Social Studies</a:t>
            </a:r>
          </a:p>
          <a:p>
            <a:pPr marL="0" indent="0">
              <a:spcBef>
                <a:spcPts val="0"/>
              </a:spcBef>
              <a:buFont typeface="Arial" panose="020B0604020202020204" pitchFamily="34" charset="0"/>
              <a:buNone/>
            </a:pPr>
            <a:r>
              <a:rPr lang="en-US" sz="1400" dirty="0" smtClean="0">
                <a:latin typeface="Bell MT" panose="02020503060305020303" pitchFamily="18" charset="0"/>
              </a:rPr>
              <a:t>Global </a:t>
            </a:r>
            <a:r>
              <a:rPr lang="en-US" sz="1400" dirty="0" smtClean="0">
                <a:latin typeface="Bell MT" panose="02020503060305020303" pitchFamily="18" charset="0"/>
              </a:rPr>
              <a:t>Studies 9 </a:t>
            </a:r>
            <a:r>
              <a:rPr lang="en-US" sz="1400" dirty="0" smtClean="0">
                <a:latin typeface="Bell MT" panose="02020503060305020303" pitchFamily="18" charset="0"/>
              </a:rPr>
              <a:t>&amp; 10</a:t>
            </a:r>
          </a:p>
          <a:p>
            <a:pPr marL="0" indent="0">
              <a:spcBef>
                <a:spcPts val="0"/>
              </a:spcBef>
              <a:buFont typeface="Arial" panose="020B0604020202020204" pitchFamily="34" charset="0"/>
              <a:buNone/>
            </a:pPr>
            <a:r>
              <a:rPr lang="en-US" sz="1400" dirty="0" smtClean="0">
                <a:latin typeface="Bell MT" panose="02020503060305020303" pitchFamily="18" charset="0"/>
              </a:rPr>
              <a:t>AP World History</a:t>
            </a:r>
          </a:p>
          <a:p>
            <a:pPr marL="0" indent="0">
              <a:spcBef>
                <a:spcPts val="0"/>
              </a:spcBef>
              <a:buFont typeface="Arial" panose="020B0604020202020204" pitchFamily="34" charset="0"/>
              <a:buNone/>
            </a:pPr>
            <a:r>
              <a:rPr lang="en-US" sz="1400" dirty="0" smtClean="0">
                <a:latin typeface="Bell MT" panose="02020503060305020303" pitchFamily="18" charset="0"/>
              </a:rPr>
              <a:t>U.S. History &amp; Government</a:t>
            </a:r>
          </a:p>
          <a:p>
            <a:pPr marL="0" indent="0">
              <a:spcBef>
                <a:spcPts val="0"/>
              </a:spcBef>
              <a:buFont typeface="Arial" panose="020B0604020202020204" pitchFamily="34" charset="0"/>
              <a:buNone/>
            </a:pPr>
            <a:r>
              <a:rPr lang="en-US" sz="1400" dirty="0" smtClean="0">
                <a:latin typeface="Bell MT" panose="02020503060305020303" pitchFamily="18" charset="0"/>
              </a:rPr>
              <a:t>AP U.S. History</a:t>
            </a:r>
          </a:p>
          <a:p>
            <a:pPr marL="0" indent="0">
              <a:spcBef>
                <a:spcPts val="0"/>
              </a:spcBef>
              <a:buFont typeface="Arial" panose="020B0604020202020204" pitchFamily="34" charset="0"/>
              <a:buNone/>
            </a:pPr>
            <a:r>
              <a:rPr lang="en-US" sz="1400" dirty="0" smtClean="0">
                <a:latin typeface="Bell MT" panose="02020503060305020303" pitchFamily="18" charset="0"/>
              </a:rPr>
              <a:t>Participation in Government</a:t>
            </a:r>
          </a:p>
          <a:p>
            <a:pPr marL="0" indent="0">
              <a:spcBef>
                <a:spcPts val="0"/>
              </a:spcBef>
              <a:buFont typeface="Arial" panose="020B0604020202020204" pitchFamily="34" charset="0"/>
              <a:buNone/>
            </a:pPr>
            <a:r>
              <a:rPr lang="en-US" sz="1400" dirty="0" smtClean="0">
                <a:latin typeface="Bell MT" panose="02020503060305020303" pitchFamily="18" charset="0"/>
              </a:rPr>
              <a:t>AP American Government &amp; Politics</a:t>
            </a:r>
          </a:p>
          <a:p>
            <a:pPr marL="0" indent="0">
              <a:spcBef>
                <a:spcPts val="0"/>
              </a:spcBef>
              <a:buFont typeface="Arial" panose="020B0604020202020204" pitchFamily="34" charset="0"/>
              <a:buNone/>
            </a:pPr>
            <a:r>
              <a:rPr lang="en-US" sz="1400" dirty="0" smtClean="0">
                <a:latin typeface="Bell MT" panose="02020503060305020303" pitchFamily="18" charset="0"/>
              </a:rPr>
              <a:t>Psychology</a:t>
            </a:r>
          </a:p>
          <a:p>
            <a:pPr marL="0" indent="0">
              <a:spcBef>
                <a:spcPts val="0"/>
              </a:spcBef>
              <a:buFont typeface="Arial" panose="020B0604020202020204" pitchFamily="34" charset="0"/>
              <a:buNone/>
            </a:pPr>
            <a:r>
              <a:rPr lang="en-US" sz="1400" dirty="0" smtClean="0">
                <a:latin typeface="Bell MT" panose="02020503060305020303" pitchFamily="18" charset="0"/>
              </a:rPr>
              <a:t>Introduction to Criminal Justice</a:t>
            </a:r>
          </a:p>
          <a:p>
            <a:pPr marL="0" indent="0">
              <a:spcBef>
                <a:spcPts val="0"/>
              </a:spcBef>
              <a:buFont typeface="Arial" panose="020B0604020202020204" pitchFamily="34" charset="0"/>
              <a:buNone/>
            </a:pPr>
            <a:r>
              <a:rPr lang="en-US" sz="1400" dirty="0" smtClean="0">
                <a:latin typeface="Bell MT" panose="02020503060305020303" pitchFamily="18" charset="0"/>
              </a:rPr>
              <a:t>Personal Finance</a:t>
            </a:r>
          </a:p>
          <a:p>
            <a:pPr marL="0" indent="0">
              <a:spcBef>
                <a:spcPts val="0"/>
              </a:spcBef>
              <a:buFont typeface="Arial" panose="020B0604020202020204" pitchFamily="34" charset="0"/>
              <a:buNone/>
            </a:pPr>
            <a:r>
              <a:rPr lang="en-US" sz="1400" dirty="0" smtClean="0">
                <a:latin typeface="Bell MT" panose="02020503060305020303" pitchFamily="18" charset="0"/>
              </a:rPr>
              <a:t>Leadership Skills</a:t>
            </a:r>
          </a:p>
          <a:p>
            <a:pPr marL="0" indent="0">
              <a:spcBef>
                <a:spcPts val="0"/>
              </a:spcBef>
              <a:buFont typeface="Arial" panose="020B0604020202020204" pitchFamily="34" charset="0"/>
              <a:buNone/>
            </a:pPr>
            <a:endParaRPr lang="en-US" sz="1600" dirty="0" smtClean="0"/>
          </a:p>
          <a:p>
            <a:pPr marL="0" indent="0">
              <a:spcBef>
                <a:spcPts val="0"/>
              </a:spcBef>
              <a:buFont typeface="Arial" panose="020B0604020202020204" pitchFamily="34" charset="0"/>
              <a:buNone/>
            </a:pPr>
            <a:endParaRPr lang="en-US" sz="1600" dirty="0"/>
          </a:p>
        </p:txBody>
      </p:sp>
    </p:spTree>
    <p:extLst>
      <p:ext uri="{BB962C8B-B14F-4D97-AF65-F5344CB8AC3E}">
        <p14:creationId xmlns:p14="http://schemas.microsoft.com/office/powerpoint/2010/main" val="1823542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766" y="312573"/>
            <a:ext cx="10515600" cy="1325563"/>
          </a:xfrm>
        </p:spPr>
        <p:txBody>
          <a:bodyPr>
            <a:normAutofit/>
          </a:bodyPr>
          <a:lstStyle/>
          <a:p>
            <a:r>
              <a:rPr lang="en-US" sz="8000" dirty="0">
                <a:solidFill>
                  <a:srgbClr val="002060"/>
                </a:solidFill>
                <a:latin typeface="Elephant" panose="02020904090505020303" pitchFamily="18" charset="0"/>
              </a:rPr>
              <a:t>After Graduation</a:t>
            </a:r>
          </a:p>
        </p:txBody>
      </p:sp>
      <p:sp>
        <p:nvSpPr>
          <p:cNvPr id="3" name="Content Placeholder 2"/>
          <p:cNvSpPr>
            <a:spLocks noGrp="1"/>
          </p:cNvSpPr>
          <p:nvPr>
            <p:ph idx="1"/>
          </p:nvPr>
        </p:nvSpPr>
        <p:spPr>
          <a:xfrm>
            <a:off x="7426215" y="1726225"/>
            <a:ext cx="3334407" cy="959617"/>
          </a:xfrm>
        </p:spPr>
        <p:txBody>
          <a:bodyPr/>
          <a:lstStyle/>
          <a:p>
            <a:pPr>
              <a:lnSpc>
                <a:spcPct val="100000"/>
              </a:lnSpc>
              <a:spcBef>
                <a:spcPts val="0"/>
              </a:spcBef>
              <a:spcAft>
                <a:spcPts val="0"/>
              </a:spcAft>
            </a:pPr>
            <a:r>
              <a:rPr lang="en-US" sz="2000" dirty="0">
                <a:latin typeface="Bell MT" panose="02020503060305020303" pitchFamily="18" charset="0"/>
              </a:rPr>
              <a:t>SAT Score (Top 10%): 1280</a:t>
            </a:r>
          </a:p>
          <a:p>
            <a:pPr>
              <a:lnSpc>
                <a:spcPct val="100000"/>
              </a:lnSpc>
              <a:spcBef>
                <a:spcPts val="0"/>
              </a:spcBef>
              <a:spcAft>
                <a:spcPts val="0"/>
              </a:spcAft>
            </a:pPr>
            <a:r>
              <a:rPr lang="en-US" sz="2000" dirty="0">
                <a:latin typeface="Bell MT" panose="02020503060305020303" pitchFamily="18" charset="0"/>
              </a:rPr>
              <a:t>Graduation Rate: 100</a:t>
            </a:r>
            <a:r>
              <a:rPr lang="en-US" sz="2000" dirty="0" smtClean="0">
                <a:latin typeface="Bell MT" panose="02020503060305020303" pitchFamily="18" charset="0"/>
              </a:rPr>
              <a:t>%</a:t>
            </a:r>
            <a:endParaRPr lang="en-US" sz="2000" dirty="0">
              <a:latin typeface="Bell MT" panose="02020503060305020303" pitchFamily="18" charset="0"/>
            </a:endParaRPr>
          </a:p>
          <a:p>
            <a:endParaRPr lang="en-US" dirty="0"/>
          </a:p>
        </p:txBody>
      </p:sp>
      <p:sp>
        <p:nvSpPr>
          <p:cNvPr id="4" name="TextBox 3"/>
          <p:cNvSpPr txBox="1"/>
          <p:nvPr/>
        </p:nvSpPr>
        <p:spPr>
          <a:xfrm>
            <a:off x="530443" y="1748431"/>
            <a:ext cx="4025462" cy="5355312"/>
          </a:xfrm>
          <a:prstGeom prst="rect">
            <a:avLst/>
          </a:prstGeom>
          <a:noFill/>
        </p:spPr>
        <p:txBody>
          <a:bodyPr wrap="square" rtlCol="0">
            <a:spAutoFit/>
          </a:bodyPr>
          <a:lstStyle/>
          <a:p>
            <a:r>
              <a:rPr lang="en-US" dirty="0" smtClean="0">
                <a:latin typeface="Bell MT" panose="02020503060305020303" pitchFamily="18" charset="0"/>
              </a:rPr>
              <a:t>Notable universities/colleges St. Mary’s </a:t>
            </a:r>
            <a:r>
              <a:rPr lang="en-US" u="sng" dirty="0" smtClean="0">
                <a:latin typeface="Bell MT" panose="02020503060305020303" pitchFamily="18" charset="0"/>
              </a:rPr>
              <a:t>students have been accepted to:</a:t>
            </a:r>
          </a:p>
          <a:p>
            <a:r>
              <a:rPr lang="en-US" dirty="0">
                <a:latin typeface="Bell MT" panose="02020503060305020303" pitchFamily="18" charset="0"/>
              </a:rPr>
              <a:t>Academy of Art </a:t>
            </a:r>
            <a:r>
              <a:rPr lang="en-US" dirty="0" smtClean="0">
                <a:latin typeface="Bell MT" panose="02020503060305020303" pitchFamily="18" charset="0"/>
              </a:rPr>
              <a:t>University</a:t>
            </a:r>
          </a:p>
          <a:p>
            <a:r>
              <a:rPr lang="en-US" dirty="0" smtClean="0">
                <a:latin typeface="Bell MT" panose="02020503060305020303" pitchFamily="18" charset="0"/>
              </a:rPr>
              <a:t>Canisius College</a:t>
            </a:r>
          </a:p>
          <a:p>
            <a:r>
              <a:rPr lang="en-US" dirty="0" smtClean="0">
                <a:latin typeface="Bell MT" panose="02020503060305020303" pitchFamily="18" charset="0"/>
              </a:rPr>
              <a:t>Columbia University</a:t>
            </a:r>
          </a:p>
          <a:p>
            <a:r>
              <a:rPr lang="en-US" dirty="0">
                <a:latin typeface="Bell MT" panose="02020503060305020303" pitchFamily="18" charset="0"/>
              </a:rPr>
              <a:t>Cornell </a:t>
            </a:r>
            <a:r>
              <a:rPr lang="en-US" dirty="0" smtClean="0">
                <a:latin typeface="Bell MT" panose="02020503060305020303" pitchFamily="18" charset="0"/>
              </a:rPr>
              <a:t>University</a:t>
            </a:r>
          </a:p>
          <a:p>
            <a:r>
              <a:rPr lang="en-US" dirty="0">
                <a:latin typeface="Bell MT" panose="02020503060305020303" pitchFamily="18" charset="0"/>
              </a:rPr>
              <a:t>Duke </a:t>
            </a:r>
            <a:r>
              <a:rPr lang="en-US" dirty="0" smtClean="0">
                <a:latin typeface="Bell MT" panose="02020503060305020303" pitchFamily="18" charset="0"/>
              </a:rPr>
              <a:t>University</a:t>
            </a:r>
          </a:p>
          <a:p>
            <a:r>
              <a:rPr lang="en-US" dirty="0" smtClean="0">
                <a:latin typeface="Bell MT" panose="02020503060305020303" pitchFamily="18" charset="0"/>
              </a:rPr>
              <a:t>Georgetown University</a:t>
            </a:r>
          </a:p>
          <a:p>
            <a:r>
              <a:rPr lang="en-US" dirty="0">
                <a:latin typeface="Bell MT" panose="02020503060305020303" pitchFamily="18" charset="0"/>
              </a:rPr>
              <a:t>Harvard </a:t>
            </a:r>
            <a:r>
              <a:rPr lang="en-US" dirty="0" smtClean="0">
                <a:latin typeface="Bell MT" panose="02020503060305020303" pitchFamily="18" charset="0"/>
              </a:rPr>
              <a:t>University</a:t>
            </a:r>
          </a:p>
          <a:p>
            <a:r>
              <a:rPr lang="en-US" dirty="0">
                <a:latin typeface="Bell MT" panose="02020503060305020303" pitchFamily="18" charset="0"/>
              </a:rPr>
              <a:t>Johns Hopkins </a:t>
            </a:r>
            <a:r>
              <a:rPr lang="en-US" dirty="0" smtClean="0">
                <a:latin typeface="Bell MT" panose="02020503060305020303" pitchFamily="18" charset="0"/>
              </a:rPr>
              <a:t>University</a:t>
            </a:r>
          </a:p>
          <a:p>
            <a:r>
              <a:rPr lang="en-US" dirty="0">
                <a:latin typeface="Bell MT" panose="02020503060305020303" pitchFamily="18" charset="0"/>
              </a:rPr>
              <a:t>Michigan State </a:t>
            </a:r>
            <a:r>
              <a:rPr lang="en-US" dirty="0" smtClean="0">
                <a:latin typeface="Bell MT" panose="02020503060305020303" pitchFamily="18" charset="0"/>
              </a:rPr>
              <a:t>University</a:t>
            </a:r>
          </a:p>
          <a:p>
            <a:r>
              <a:rPr lang="en-US" dirty="0">
                <a:latin typeface="Bell MT" panose="02020503060305020303" pitchFamily="18" charset="0"/>
              </a:rPr>
              <a:t>New York </a:t>
            </a:r>
            <a:r>
              <a:rPr lang="en-US" dirty="0" smtClean="0">
                <a:latin typeface="Bell MT" panose="02020503060305020303" pitchFamily="18" charset="0"/>
              </a:rPr>
              <a:t>University</a:t>
            </a:r>
          </a:p>
          <a:p>
            <a:r>
              <a:rPr lang="en-US" dirty="0" smtClean="0">
                <a:latin typeface="Bell MT" panose="02020503060305020303" pitchFamily="18" charset="0"/>
              </a:rPr>
              <a:t>Northwestern University</a:t>
            </a:r>
          </a:p>
          <a:p>
            <a:r>
              <a:rPr lang="en-US" dirty="0">
                <a:latin typeface="Bell MT" panose="02020503060305020303" pitchFamily="18" charset="0"/>
              </a:rPr>
              <a:t>The Ohio State </a:t>
            </a:r>
            <a:r>
              <a:rPr lang="en-US" dirty="0" smtClean="0">
                <a:latin typeface="Bell MT" panose="02020503060305020303" pitchFamily="18" charset="0"/>
              </a:rPr>
              <a:t>University</a:t>
            </a:r>
          </a:p>
          <a:p>
            <a:r>
              <a:rPr lang="en-US" dirty="0">
                <a:latin typeface="Bell MT" panose="02020503060305020303" pitchFamily="18" charset="0"/>
              </a:rPr>
              <a:t>Penn State </a:t>
            </a:r>
            <a:r>
              <a:rPr lang="en-US" dirty="0" smtClean="0">
                <a:latin typeface="Bell MT" panose="02020503060305020303" pitchFamily="18" charset="0"/>
              </a:rPr>
              <a:t>University</a:t>
            </a:r>
          </a:p>
          <a:p>
            <a:r>
              <a:rPr lang="en-US" dirty="0" smtClean="0">
                <a:latin typeface="Bell MT" panose="02020503060305020303" pitchFamily="18" charset="0"/>
              </a:rPr>
              <a:t>Princeton University</a:t>
            </a:r>
            <a:endParaRPr lang="en-US" dirty="0">
              <a:latin typeface="Bell MT" panose="02020503060305020303" pitchFamily="18" charset="0"/>
            </a:endParaRPr>
          </a:p>
          <a:p>
            <a:endParaRPr lang="en-US" dirty="0"/>
          </a:p>
          <a:p>
            <a:endParaRPr lang="en-US" dirty="0" smtClean="0"/>
          </a:p>
          <a:p>
            <a:endParaRPr lang="en-US" dirty="0"/>
          </a:p>
        </p:txBody>
      </p:sp>
      <p:sp>
        <p:nvSpPr>
          <p:cNvPr id="9" name="TextBox 8"/>
          <p:cNvSpPr txBox="1"/>
          <p:nvPr/>
        </p:nvSpPr>
        <p:spPr>
          <a:xfrm>
            <a:off x="3845308" y="2163929"/>
            <a:ext cx="4025462" cy="4524315"/>
          </a:xfrm>
          <a:prstGeom prst="rect">
            <a:avLst/>
          </a:prstGeom>
          <a:noFill/>
        </p:spPr>
        <p:txBody>
          <a:bodyPr wrap="square" rtlCol="0">
            <a:spAutoFit/>
          </a:bodyPr>
          <a:lstStyle/>
          <a:p>
            <a:r>
              <a:rPr lang="en-US">
                <a:latin typeface="Bell MT" panose="02020503060305020303" pitchFamily="18" charset="0"/>
              </a:rPr>
              <a:t>Rochester Institute </a:t>
            </a:r>
            <a:r>
              <a:rPr lang="en-US">
                <a:latin typeface="Bell MT" panose="02020503060305020303" pitchFamily="18" charset="0"/>
              </a:rPr>
              <a:t>of </a:t>
            </a:r>
            <a:r>
              <a:rPr lang="en-US" smtClean="0">
                <a:latin typeface="Bell MT" panose="02020503060305020303" pitchFamily="18" charset="0"/>
              </a:rPr>
              <a:t>Technology</a:t>
            </a:r>
            <a:endParaRPr lang="en-US" smtClean="0">
              <a:latin typeface="Bell MT" panose="02020503060305020303" pitchFamily="18" charset="0"/>
            </a:endParaRPr>
          </a:p>
          <a:p>
            <a:r>
              <a:rPr lang="en-US" dirty="0" smtClean="0">
                <a:latin typeface="Bell MT" panose="02020503060305020303" pitchFamily="18" charset="0"/>
              </a:rPr>
              <a:t>St</a:t>
            </a:r>
            <a:r>
              <a:rPr lang="en-US" dirty="0">
                <a:latin typeface="Bell MT" panose="02020503060305020303" pitchFamily="18" charset="0"/>
              </a:rPr>
              <a:t>. Bonaventure </a:t>
            </a:r>
            <a:r>
              <a:rPr lang="en-US" dirty="0" smtClean="0">
                <a:latin typeface="Bell MT" panose="02020503060305020303" pitchFamily="18" charset="0"/>
              </a:rPr>
              <a:t>University</a:t>
            </a:r>
          </a:p>
          <a:p>
            <a:r>
              <a:rPr lang="en-US" dirty="0">
                <a:latin typeface="Bell MT" panose="02020503060305020303" pitchFamily="18" charset="0"/>
              </a:rPr>
              <a:t>Stanford </a:t>
            </a:r>
            <a:r>
              <a:rPr lang="en-US" dirty="0" smtClean="0">
                <a:latin typeface="Bell MT" panose="02020503060305020303" pitchFamily="18" charset="0"/>
              </a:rPr>
              <a:t>University</a:t>
            </a:r>
          </a:p>
          <a:p>
            <a:r>
              <a:rPr lang="en-US" dirty="0" smtClean="0">
                <a:latin typeface="Bell MT" panose="02020503060305020303" pitchFamily="18" charset="0"/>
              </a:rPr>
              <a:t>SUNY </a:t>
            </a:r>
            <a:r>
              <a:rPr lang="en-US" dirty="0" err="1" smtClean="0">
                <a:latin typeface="Bell MT" panose="02020503060305020303" pitchFamily="18" charset="0"/>
              </a:rPr>
              <a:t>Geneseo</a:t>
            </a:r>
            <a:endParaRPr lang="en-US" dirty="0" smtClean="0">
              <a:latin typeface="Bell MT" panose="02020503060305020303" pitchFamily="18" charset="0"/>
            </a:endParaRPr>
          </a:p>
          <a:p>
            <a:r>
              <a:rPr lang="en-US" dirty="0">
                <a:latin typeface="Bell MT" panose="02020503060305020303" pitchFamily="18" charset="0"/>
              </a:rPr>
              <a:t>SUNY University at </a:t>
            </a:r>
            <a:r>
              <a:rPr lang="en-US" dirty="0" smtClean="0">
                <a:latin typeface="Bell MT" panose="02020503060305020303" pitchFamily="18" charset="0"/>
              </a:rPr>
              <a:t>Buffalo</a:t>
            </a:r>
          </a:p>
          <a:p>
            <a:r>
              <a:rPr lang="en-US" dirty="0">
                <a:latin typeface="Bell MT" panose="02020503060305020303" pitchFamily="18" charset="0"/>
              </a:rPr>
              <a:t>University of </a:t>
            </a:r>
            <a:r>
              <a:rPr lang="en-US" dirty="0" smtClean="0">
                <a:latin typeface="Bell MT" panose="02020503060305020303" pitchFamily="18" charset="0"/>
              </a:rPr>
              <a:t>Alabama</a:t>
            </a:r>
          </a:p>
          <a:p>
            <a:r>
              <a:rPr lang="en-US" dirty="0">
                <a:latin typeface="Bell MT" panose="02020503060305020303" pitchFamily="18" charset="0"/>
              </a:rPr>
              <a:t>University of North Carolina at Chapel Hill</a:t>
            </a:r>
          </a:p>
          <a:p>
            <a:r>
              <a:rPr lang="en-US" dirty="0">
                <a:latin typeface="Bell MT" panose="02020503060305020303" pitchFamily="18" charset="0"/>
              </a:rPr>
              <a:t>University of Notre Dame </a:t>
            </a:r>
            <a:endParaRPr lang="en-US" dirty="0" smtClean="0">
              <a:latin typeface="Bell MT" panose="02020503060305020303" pitchFamily="18" charset="0"/>
            </a:endParaRPr>
          </a:p>
          <a:p>
            <a:r>
              <a:rPr lang="en-US" dirty="0">
                <a:latin typeface="Bell MT" panose="02020503060305020303" pitchFamily="18" charset="0"/>
              </a:rPr>
              <a:t>University of </a:t>
            </a:r>
            <a:r>
              <a:rPr lang="en-US" dirty="0" smtClean="0">
                <a:latin typeface="Bell MT" panose="02020503060305020303" pitchFamily="18" charset="0"/>
              </a:rPr>
              <a:t>Pittsburgh</a:t>
            </a:r>
          </a:p>
          <a:p>
            <a:r>
              <a:rPr lang="en-US" dirty="0" smtClean="0">
                <a:latin typeface="Bell MT" panose="02020503060305020303" pitchFamily="18" charset="0"/>
              </a:rPr>
              <a:t>University of Rochester</a:t>
            </a:r>
          </a:p>
          <a:p>
            <a:r>
              <a:rPr lang="en-US" dirty="0" smtClean="0">
                <a:latin typeface="Bell MT" panose="02020503060305020303" pitchFamily="18" charset="0"/>
              </a:rPr>
              <a:t>West Virginia University</a:t>
            </a:r>
          </a:p>
          <a:p>
            <a:r>
              <a:rPr lang="en-US" dirty="0">
                <a:latin typeface="Bell MT" panose="02020503060305020303" pitchFamily="18" charset="0"/>
              </a:rPr>
              <a:t>Xavier </a:t>
            </a:r>
            <a:r>
              <a:rPr lang="en-US" dirty="0" smtClean="0">
                <a:latin typeface="Bell MT" panose="02020503060305020303" pitchFamily="18" charset="0"/>
              </a:rPr>
              <a:t>University</a:t>
            </a:r>
          </a:p>
          <a:p>
            <a:r>
              <a:rPr lang="en-US" dirty="0" smtClean="0">
                <a:latin typeface="Bell MT" panose="02020503060305020303" pitchFamily="18" charset="0"/>
              </a:rPr>
              <a:t>Yale </a:t>
            </a:r>
            <a:r>
              <a:rPr lang="en-US" dirty="0">
                <a:latin typeface="Bell MT" panose="02020503060305020303" pitchFamily="18" charset="0"/>
              </a:rPr>
              <a:t>University</a:t>
            </a:r>
          </a:p>
          <a:p>
            <a:endParaRPr lang="en-US" dirty="0" smtClean="0"/>
          </a:p>
          <a:p>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3194" y="4550687"/>
            <a:ext cx="2870309" cy="170738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418" y="2568829"/>
            <a:ext cx="2972787" cy="1981858"/>
          </a:xfrm>
          <a:prstGeom prst="rect">
            <a:avLst/>
          </a:prstGeom>
        </p:spPr>
      </p:pic>
    </p:spTree>
    <p:extLst>
      <p:ext uri="{BB962C8B-B14F-4D97-AF65-F5344CB8AC3E}">
        <p14:creationId xmlns:p14="http://schemas.microsoft.com/office/powerpoint/2010/main" val="2723135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130" y="356683"/>
            <a:ext cx="7764905" cy="1325563"/>
          </a:xfrm>
        </p:spPr>
        <p:txBody>
          <a:bodyPr>
            <a:noAutofit/>
          </a:bodyPr>
          <a:lstStyle/>
          <a:p>
            <a:r>
              <a:rPr lang="en-US" sz="6000" dirty="0">
                <a:solidFill>
                  <a:srgbClr val="002060"/>
                </a:solidFill>
                <a:latin typeface="Elephant" panose="02020904090505020303" pitchFamily="18" charset="0"/>
              </a:rPr>
              <a:t>Clubs &amp; Organizations</a:t>
            </a:r>
          </a:p>
        </p:txBody>
      </p:sp>
      <p:sp>
        <p:nvSpPr>
          <p:cNvPr id="7" name="Content Placeholder 6"/>
          <p:cNvSpPr>
            <a:spLocks noGrp="1"/>
          </p:cNvSpPr>
          <p:nvPr>
            <p:ph idx="1"/>
          </p:nvPr>
        </p:nvSpPr>
        <p:spPr>
          <a:xfrm>
            <a:off x="417130" y="2059641"/>
            <a:ext cx="3008586" cy="4351338"/>
          </a:xfrm>
        </p:spPr>
        <p:txBody>
          <a:bodyPr>
            <a:normAutofit/>
          </a:bodyPr>
          <a:lstStyle/>
          <a:p>
            <a:pPr marL="228600" indent="-228600">
              <a:lnSpc>
                <a:spcPct val="80000"/>
              </a:lnSpc>
              <a:spcBef>
                <a:spcPts val="1000"/>
              </a:spcBef>
              <a:buFont typeface="Arial" panose="020B0604020202020204" pitchFamily="34" charset="0"/>
              <a:buChar char="•"/>
            </a:pPr>
            <a:r>
              <a:rPr lang="en-US" dirty="0">
                <a:solidFill>
                  <a:schemeClr val="tx1"/>
                </a:solidFill>
                <a:latin typeface="Bell MT" panose="02020503060305020303" pitchFamily="18" charset="0"/>
              </a:rPr>
              <a:t>Art Club</a:t>
            </a:r>
          </a:p>
          <a:p>
            <a:pPr marL="228600" indent="-228600">
              <a:lnSpc>
                <a:spcPct val="80000"/>
              </a:lnSpc>
              <a:spcBef>
                <a:spcPts val="1000"/>
              </a:spcBef>
              <a:buFont typeface="Arial" panose="020B0604020202020204" pitchFamily="34" charset="0"/>
              <a:buChar char="•"/>
            </a:pPr>
            <a:r>
              <a:rPr lang="en-US" dirty="0">
                <a:solidFill>
                  <a:schemeClr val="tx1"/>
                </a:solidFill>
                <a:latin typeface="Bell MT" panose="02020503060305020303" pitchFamily="18" charset="0"/>
              </a:rPr>
              <a:t>Badminton Club</a:t>
            </a:r>
          </a:p>
          <a:p>
            <a:pPr marL="228600" indent="-228600">
              <a:lnSpc>
                <a:spcPct val="80000"/>
              </a:lnSpc>
              <a:spcBef>
                <a:spcPts val="1000"/>
              </a:spcBef>
              <a:buFont typeface="Arial" panose="020B0604020202020204" pitchFamily="34" charset="0"/>
              <a:buChar char="•"/>
            </a:pPr>
            <a:r>
              <a:rPr lang="en-US" dirty="0">
                <a:solidFill>
                  <a:schemeClr val="tx1"/>
                </a:solidFill>
                <a:latin typeface="Bell MT" panose="02020503060305020303" pitchFamily="18" charset="0"/>
              </a:rPr>
              <a:t>Board </a:t>
            </a:r>
            <a:r>
              <a:rPr lang="en-US" dirty="0">
                <a:solidFill>
                  <a:schemeClr val="tx1"/>
                </a:solidFill>
                <a:latin typeface="Bell MT" panose="02020503060305020303" pitchFamily="18" charset="0"/>
              </a:rPr>
              <a:t>Games &amp; Computer Club</a:t>
            </a:r>
          </a:p>
          <a:p>
            <a:pPr marL="228600" indent="-228600">
              <a:lnSpc>
                <a:spcPct val="80000"/>
              </a:lnSpc>
              <a:spcBef>
                <a:spcPts val="1000"/>
              </a:spcBef>
              <a:buFont typeface="Arial" panose="020B0604020202020204" pitchFamily="34" charset="0"/>
              <a:buChar char="•"/>
            </a:pPr>
            <a:r>
              <a:rPr lang="en-US" dirty="0">
                <a:solidFill>
                  <a:schemeClr val="tx1"/>
                </a:solidFill>
                <a:latin typeface="Bell MT" panose="02020503060305020303" pitchFamily="18" charset="0"/>
              </a:rPr>
              <a:t>Book Club</a:t>
            </a:r>
          </a:p>
          <a:p>
            <a:pPr marL="228600" indent="-228600">
              <a:lnSpc>
                <a:spcPct val="80000"/>
              </a:lnSpc>
              <a:spcBef>
                <a:spcPts val="1000"/>
              </a:spcBef>
              <a:buFont typeface="Arial" panose="020B0604020202020204" pitchFamily="34" charset="0"/>
              <a:buChar char="•"/>
            </a:pPr>
            <a:r>
              <a:rPr lang="en-US" dirty="0">
                <a:solidFill>
                  <a:schemeClr val="tx1"/>
                </a:solidFill>
                <a:latin typeface="Bell MT" panose="02020503060305020303" pitchFamily="18" charset="0"/>
              </a:rPr>
              <a:t>Dance Club</a:t>
            </a:r>
          </a:p>
          <a:p>
            <a:pPr marL="228600" indent="-228600">
              <a:lnSpc>
                <a:spcPct val="80000"/>
              </a:lnSpc>
              <a:spcBef>
                <a:spcPts val="1000"/>
              </a:spcBef>
              <a:buFont typeface="Arial" panose="020B0604020202020204" pitchFamily="34" charset="0"/>
              <a:buChar char="•"/>
            </a:pPr>
            <a:r>
              <a:rPr lang="en-US" dirty="0">
                <a:solidFill>
                  <a:schemeClr val="tx1"/>
                </a:solidFill>
                <a:latin typeface="Bell MT" panose="02020503060305020303" pitchFamily="18" charset="0"/>
              </a:rPr>
              <a:t>Digital Photo Club</a:t>
            </a:r>
          </a:p>
          <a:p>
            <a:pPr marL="228600" indent="-228600">
              <a:lnSpc>
                <a:spcPct val="80000"/>
              </a:lnSpc>
              <a:spcBef>
                <a:spcPts val="1000"/>
              </a:spcBef>
              <a:buFont typeface="Arial" panose="020B0604020202020204" pitchFamily="34" charset="0"/>
              <a:buChar char="•"/>
            </a:pPr>
            <a:r>
              <a:rPr lang="en-US" dirty="0">
                <a:solidFill>
                  <a:schemeClr val="tx1"/>
                </a:solidFill>
                <a:latin typeface="Bell MT" panose="02020503060305020303" pitchFamily="18" charset="0"/>
              </a:rPr>
              <a:t>Donate Life</a:t>
            </a:r>
          </a:p>
          <a:p>
            <a:pPr marL="228600" indent="-228600">
              <a:lnSpc>
                <a:spcPct val="80000"/>
              </a:lnSpc>
              <a:spcBef>
                <a:spcPts val="1000"/>
              </a:spcBef>
              <a:buFont typeface="Arial" panose="020B0604020202020204" pitchFamily="34" charset="0"/>
              <a:buChar char="•"/>
            </a:pPr>
            <a:r>
              <a:rPr lang="en-US" dirty="0">
                <a:solidFill>
                  <a:schemeClr val="tx1"/>
                </a:solidFill>
                <a:latin typeface="Bell MT" panose="02020503060305020303" pitchFamily="18" charset="0"/>
              </a:rPr>
              <a:t>Environmental </a:t>
            </a:r>
            <a:r>
              <a:rPr lang="en-US" dirty="0" smtClean="0">
                <a:solidFill>
                  <a:schemeClr val="tx1"/>
                </a:solidFill>
                <a:latin typeface="Bell MT" panose="02020503060305020303" pitchFamily="18" charset="0"/>
              </a:rPr>
              <a:t>Club</a:t>
            </a:r>
          </a:p>
          <a:p>
            <a:pPr marL="228600" indent="-228600">
              <a:lnSpc>
                <a:spcPct val="80000"/>
              </a:lnSpc>
              <a:spcBef>
                <a:spcPts val="1000"/>
              </a:spcBef>
              <a:buFont typeface="Arial" panose="020B0604020202020204" pitchFamily="34" charset="0"/>
              <a:buChar char="•"/>
            </a:pPr>
            <a:r>
              <a:rPr lang="en-US" dirty="0" smtClean="0">
                <a:solidFill>
                  <a:schemeClr val="tx1"/>
                </a:solidFill>
                <a:latin typeface="Bell MT" panose="02020503060305020303" pitchFamily="18" charset="0"/>
              </a:rPr>
              <a:t>Equestrian Club</a:t>
            </a:r>
            <a:endParaRPr lang="en-US" dirty="0">
              <a:solidFill>
                <a:schemeClr val="tx1"/>
              </a:solidFill>
              <a:latin typeface="Bell MT" panose="02020503060305020303" pitchFamily="18" charset="0"/>
            </a:endParaRPr>
          </a:p>
          <a:p>
            <a:pPr marL="228600" indent="-228600">
              <a:lnSpc>
                <a:spcPct val="80000"/>
              </a:lnSpc>
              <a:spcBef>
                <a:spcPts val="1000"/>
              </a:spcBef>
              <a:buFont typeface="Arial" panose="020B0604020202020204" pitchFamily="34" charset="0"/>
              <a:buChar char="•"/>
            </a:pPr>
            <a:r>
              <a:rPr lang="en-US" dirty="0">
                <a:solidFill>
                  <a:schemeClr val="tx1"/>
                </a:solidFill>
                <a:latin typeface="Bell MT" panose="02020503060305020303" pitchFamily="18" charset="0"/>
              </a:rPr>
              <a:t>Glee Club</a:t>
            </a:r>
          </a:p>
          <a:p>
            <a:endParaRPr lang="en-US" dirty="0"/>
          </a:p>
        </p:txBody>
      </p:sp>
      <p:sp>
        <p:nvSpPr>
          <p:cNvPr id="8" name="Content Placeholder 6"/>
          <p:cNvSpPr txBox="1">
            <a:spLocks/>
          </p:cNvSpPr>
          <p:nvPr/>
        </p:nvSpPr>
        <p:spPr>
          <a:xfrm>
            <a:off x="3236529" y="2059641"/>
            <a:ext cx="3008586"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2600" dirty="0" smtClean="0">
                <a:latin typeface="Bell MT" panose="02020503060305020303" pitchFamily="18" charset="0"/>
              </a:rPr>
              <a:t>Lancer</a:t>
            </a:r>
            <a:r>
              <a:rPr lang="en-US" sz="2600" dirty="0" smtClean="0">
                <a:latin typeface="Bell MT" panose="02020503060305020303" pitchFamily="18" charset="0"/>
              </a:rPr>
              <a:t> </a:t>
            </a:r>
            <a:r>
              <a:rPr lang="en-US" sz="2600" dirty="0">
                <a:latin typeface="Bell MT" panose="02020503060305020303" pitchFamily="18" charset="0"/>
              </a:rPr>
              <a:t>First Responders Club (LFR)</a:t>
            </a:r>
          </a:p>
          <a:p>
            <a:pPr>
              <a:buClr>
                <a:schemeClr val="accent1"/>
              </a:buClr>
            </a:pPr>
            <a:r>
              <a:rPr lang="en-US" sz="2600" dirty="0" smtClean="0">
                <a:latin typeface="Bell MT" panose="02020503060305020303" pitchFamily="18" charset="0"/>
              </a:rPr>
              <a:t>Mock </a:t>
            </a:r>
            <a:r>
              <a:rPr lang="en-US" sz="2600" dirty="0">
                <a:latin typeface="Bell MT" panose="02020503060305020303" pitchFamily="18" charset="0"/>
              </a:rPr>
              <a:t>Trial </a:t>
            </a:r>
          </a:p>
          <a:p>
            <a:pPr>
              <a:buClr>
                <a:schemeClr val="accent1"/>
              </a:buClr>
            </a:pPr>
            <a:r>
              <a:rPr lang="en-US" sz="2600" dirty="0">
                <a:latin typeface="Bell MT" panose="02020503060305020303" pitchFamily="18" charset="0"/>
              </a:rPr>
              <a:t>Music Technology Club</a:t>
            </a:r>
          </a:p>
          <a:p>
            <a:pPr>
              <a:buClr>
                <a:schemeClr val="accent1"/>
              </a:buClr>
            </a:pPr>
            <a:r>
              <a:rPr lang="en-US" sz="2600" dirty="0" smtClean="0">
                <a:latin typeface="Bell MT" panose="02020503060305020303" pitchFamily="18" charset="0"/>
              </a:rPr>
              <a:t>Math Club</a:t>
            </a:r>
          </a:p>
          <a:p>
            <a:pPr>
              <a:buClr>
                <a:schemeClr val="accent1"/>
              </a:buClr>
            </a:pPr>
            <a:r>
              <a:rPr lang="en-US" sz="2600" dirty="0" smtClean="0">
                <a:latin typeface="Bell MT" panose="02020503060305020303" pitchFamily="18" charset="0"/>
              </a:rPr>
              <a:t>National </a:t>
            </a:r>
            <a:r>
              <a:rPr lang="en-US" sz="2600" dirty="0">
                <a:latin typeface="Bell MT" panose="02020503060305020303" pitchFamily="18" charset="0"/>
              </a:rPr>
              <a:t>Honor Society</a:t>
            </a:r>
          </a:p>
          <a:p>
            <a:pPr>
              <a:buClr>
                <a:schemeClr val="accent1"/>
              </a:buClr>
            </a:pPr>
            <a:r>
              <a:rPr lang="en-US" sz="2600" dirty="0">
                <a:latin typeface="Bell MT" panose="02020503060305020303" pitchFamily="18" charset="0"/>
              </a:rPr>
              <a:t>Performing Arts</a:t>
            </a:r>
          </a:p>
          <a:p>
            <a:pPr>
              <a:buClr>
                <a:schemeClr val="accent1"/>
              </a:buClr>
            </a:pPr>
            <a:r>
              <a:rPr lang="en-US" sz="2600" dirty="0">
                <a:latin typeface="Bell MT" panose="02020503060305020303" pitchFamily="18" charset="0"/>
              </a:rPr>
              <a:t>Praise Band</a:t>
            </a:r>
          </a:p>
          <a:p>
            <a:pPr>
              <a:buClr>
                <a:schemeClr val="accent1"/>
              </a:buClr>
            </a:pPr>
            <a:r>
              <a:rPr lang="en-US" sz="2600" dirty="0">
                <a:latin typeface="Bell MT" panose="02020503060305020303" pitchFamily="18" charset="0"/>
              </a:rPr>
              <a:t>Respect Life Club </a:t>
            </a:r>
          </a:p>
          <a:p>
            <a:pPr>
              <a:buClr>
                <a:schemeClr val="accent1"/>
              </a:buClr>
            </a:pPr>
            <a:r>
              <a:rPr lang="en-US" sz="2600" dirty="0">
                <a:latin typeface="Bell MT" panose="02020503060305020303" pitchFamily="18" charset="0"/>
              </a:rPr>
              <a:t>Retreat Peer Ministry</a:t>
            </a:r>
          </a:p>
          <a:p>
            <a:endParaRPr lang="en-US" dirty="0"/>
          </a:p>
        </p:txBody>
      </p:sp>
      <p:sp>
        <p:nvSpPr>
          <p:cNvPr id="9" name="Content Placeholder 6"/>
          <p:cNvSpPr txBox="1">
            <a:spLocks/>
          </p:cNvSpPr>
          <p:nvPr/>
        </p:nvSpPr>
        <p:spPr>
          <a:xfrm>
            <a:off x="6392260" y="2059641"/>
            <a:ext cx="20363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2000" dirty="0" smtClean="0">
                <a:latin typeface="Bell MT" panose="02020503060305020303" pitchFamily="18" charset="0"/>
              </a:rPr>
              <a:t>SADD</a:t>
            </a:r>
          </a:p>
          <a:p>
            <a:pPr>
              <a:buClr>
                <a:schemeClr val="accent1"/>
              </a:buClr>
            </a:pPr>
            <a:r>
              <a:rPr lang="en-US" sz="2000" dirty="0" smtClean="0">
                <a:latin typeface="Bell MT" panose="02020503060305020303" pitchFamily="18" charset="0"/>
              </a:rPr>
              <a:t>Science Olympiad</a:t>
            </a:r>
          </a:p>
          <a:p>
            <a:pPr>
              <a:buClr>
                <a:schemeClr val="accent1"/>
              </a:buClr>
            </a:pPr>
            <a:r>
              <a:rPr lang="en-US" sz="2000" dirty="0" smtClean="0">
                <a:latin typeface="Bell MT" panose="02020503060305020303" pitchFamily="18" charset="0"/>
              </a:rPr>
              <a:t>Student </a:t>
            </a:r>
            <a:r>
              <a:rPr lang="en-US" sz="2000" dirty="0" smtClean="0">
                <a:latin typeface="Bell MT" panose="02020503060305020303" pitchFamily="18" charset="0"/>
              </a:rPr>
              <a:t>Senate </a:t>
            </a:r>
          </a:p>
          <a:p>
            <a:pPr>
              <a:buClr>
                <a:schemeClr val="accent1"/>
              </a:buClr>
            </a:pPr>
            <a:r>
              <a:rPr lang="en-US" sz="2000" dirty="0" smtClean="0">
                <a:latin typeface="Bell MT" panose="02020503060305020303" pitchFamily="18" charset="0"/>
              </a:rPr>
              <a:t>Yearbook</a:t>
            </a:r>
            <a:endParaRPr lang="en-US" sz="2000" dirty="0" smtClean="0">
              <a:latin typeface="Bell MT" panose="02020503060305020303" pitchFamily="18" charset="0"/>
            </a:endParaRPr>
          </a:p>
          <a:p>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240" y="4037629"/>
            <a:ext cx="3611066" cy="218646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646" y="914400"/>
            <a:ext cx="3552659" cy="2368439"/>
          </a:xfrm>
          <a:prstGeom prst="rect">
            <a:avLst/>
          </a:prstGeom>
        </p:spPr>
      </p:pic>
    </p:spTree>
    <p:extLst>
      <p:ext uri="{BB962C8B-B14F-4D97-AF65-F5344CB8AC3E}">
        <p14:creationId xmlns:p14="http://schemas.microsoft.com/office/powerpoint/2010/main" val="3364799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882" y="451945"/>
            <a:ext cx="10567101" cy="1450757"/>
          </a:xfrm>
        </p:spPr>
        <p:txBody>
          <a:bodyPr>
            <a:noAutofit/>
          </a:bodyPr>
          <a:lstStyle/>
          <a:p>
            <a:r>
              <a:rPr lang="en-US" sz="6000" dirty="0">
                <a:solidFill>
                  <a:srgbClr val="002060"/>
                </a:solidFill>
                <a:latin typeface="Elephant" panose="02020904090505020303" pitchFamily="18" charset="0"/>
              </a:rPr>
              <a:t>Music &amp; </a:t>
            </a:r>
            <a:r>
              <a:rPr lang="en-US" sz="6000" dirty="0" smtClean="0">
                <a:solidFill>
                  <a:srgbClr val="002060"/>
                </a:solidFill>
                <a:latin typeface="Elephant" panose="02020904090505020303" pitchFamily="18" charset="0"/>
              </a:rPr>
              <a:t>Performing </a:t>
            </a:r>
            <a:r>
              <a:rPr lang="en-US" sz="6000" dirty="0">
                <a:solidFill>
                  <a:srgbClr val="002060"/>
                </a:solidFill>
                <a:latin typeface="Elephant" panose="02020904090505020303" pitchFamily="18" charset="0"/>
              </a:rPr>
              <a:t>Arts</a:t>
            </a:r>
          </a:p>
        </p:txBody>
      </p:sp>
      <p:sp>
        <p:nvSpPr>
          <p:cNvPr id="3" name="Content Placeholder 2"/>
          <p:cNvSpPr>
            <a:spLocks noGrp="1"/>
          </p:cNvSpPr>
          <p:nvPr>
            <p:ph idx="1"/>
          </p:nvPr>
        </p:nvSpPr>
        <p:spPr>
          <a:xfrm>
            <a:off x="697821" y="1731032"/>
            <a:ext cx="4543097" cy="4606706"/>
          </a:xfrm>
        </p:spPr>
        <p:txBody>
          <a:bodyPr>
            <a:normAutofit/>
          </a:bodyPr>
          <a:lstStyle/>
          <a:p>
            <a:pPr marL="0" indent="0">
              <a:spcBef>
                <a:spcPts val="0"/>
              </a:spcBef>
              <a:buNone/>
            </a:pPr>
            <a:r>
              <a:rPr lang="en-US" b="1" u="sng" dirty="0" smtClean="0">
                <a:latin typeface="Bell MT" panose="02020503060305020303" pitchFamily="18" charset="0"/>
              </a:rPr>
              <a:t>Courses</a:t>
            </a:r>
          </a:p>
          <a:p>
            <a:pPr lvl="1">
              <a:spcBef>
                <a:spcPts val="0"/>
              </a:spcBef>
            </a:pPr>
            <a:r>
              <a:rPr lang="en-US" sz="1400" dirty="0" smtClean="0">
                <a:latin typeface="Bell MT" panose="02020503060305020303" pitchFamily="18" charset="0"/>
              </a:rPr>
              <a:t>Music </a:t>
            </a:r>
            <a:r>
              <a:rPr lang="en-US" sz="1400" dirty="0">
                <a:latin typeface="Bell MT" panose="02020503060305020303" pitchFamily="18" charset="0"/>
              </a:rPr>
              <a:t>9 &amp; 10</a:t>
            </a:r>
          </a:p>
          <a:p>
            <a:pPr lvl="1">
              <a:spcBef>
                <a:spcPts val="0"/>
              </a:spcBef>
            </a:pPr>
            <a:r>
              <a:rPr lang="en-US" sz="1400" dirty="0" smtClean="0">
                <a:latin typeface="Bell MT" panose="02020503060305020303" pitchFamily="18" charset="0"/>
              </a:rPr>
              <a:t>Varsity Chorus</a:t>
            </a:r>
            <a:endParaRPr lang="en-US" sz="1400" dirty="0">
              <a:latin typeface="Bell MT" panose="02020503060305020303" pitchFamily="18" charset="0"/>
            </a:endParaRPr>
          </a:p>
          <a:p>
            <a:pPr lvl="1">
              <a:spcBef>
                <a:spcPts val="0"/>
              </a:spcBef>
            </a:pPr>
            <a:r>
              <a:rPr lang="en-US" sz="1400" dirty="0">
                <a:latin typeface="Bell MT" panose="02020503060305020303" pitchFamily="18" charset="0"/>
              </a:rPr>
              <a:t>Intro &amp; Advanced Keyboarding &amp; Guitar</a:t>
            </a:r>
          </a:p>
          <a:p>
            <a:pPr lvl="1">
              <a:spcBef>
                <a:spcPts val="0"/>
              </a:spcBef>
            </a:pPr>
            <a:r>
              <a:rPr lang="en-US" sz="1400" dirty="0" smtClean="0">
                <a:latin typeface="Bell MT" panose="02020503060305020303" pitchFamily="18" charset="0"/>
              </a:rPr>
              <a:t>Rock </a:t>
            </a:r>
            <a:r>
              <a:rPr lang="en-US" sz="1400" dirty="0">
                <a:latin typeface="Bell MT" panose="02020503060305020303" pitchFamily="18" charset="0"/>
              </a:rPr>
              <a:t>n’ Roll: Popular Music in </a:t>
            </a:r>
            <a:r>
              <a:rPr lang="en-US" sz="1400" dirty="0" smtClean="0">
                <a:latin typeface="Bell MT" panose="02020503060305020303" pitchFamily="18" charset="0"/>
              </a:rPr>
              <a:t>America</a:t>
            </a:r>
            <a:endParaRPr lang="en-US" sz="1400" dirty="0">
              <a:latin typeface="Bell MT" panose="02020503060305020303" pitchFamily="18" charset="0"/>
            </a:endParaRPr>
          </a:p>
          <a:p>
            <a:pPr marL="0" indent="0">
              <a:buNone/>
            </a:pPr>
            <a:r>
              <a:rPr lang="en-US" b="1" u="sng" dirty="0">
                <a:latin typeface="Bell MT" panose="02020503060305020303" pitchFamily="18" charset="0"/>
              </a:rPr>
              <a:t>Clubs</a:t>
            </a:r>
          </a:p>
          <a:p>
            <a:pPr lvl="1">
              <a:spcBef>
                <a:spcPts val="0"/>
              </a:spcBef>
            </a:pPr>
            <a:r>
              <a:rPr lang="en-US" sz="1400" dirty="0">
                <a:latin typeface="Bell MT" panose="02020503060305020303" pitchFamily="18" charset="0"/>
              </a:rPr>
              <a:t>Dance Club</a:t>
            </a:r>
          </a:p>
          <a:p>
            <a:pPr lvl="1">
              <a:spcBef>
                <a:spcPts val="0"/>
              </a:spcBef>
            </a:pPr>
            <a:r>
              <a:rPr lang="en-US" sz="1400" dirty="0">
                <a:latin typeface="Bell MT" panose="02020503060305020303" pitchFamily="18" charset="0"/>
              </a:rPr>
              <a:t>Glee Club</a:t>
            </a:r>
          </a:p>
          <a:p>
            <a:pPr lvl="1">
              <a:spcBef>
                <a:spcPts val="0"/>
              </a:spcBef>
            </a:pPr>
            <a:r>
              <a:rPr lang="en-US" sz="1400" dirty="0" smtClean="0">
                <a:latin typeface="Bell MT" panose="02020503060305020303" pitchFamily="18" charset="0"/>
              </a:rPr>
              <a:t>Praise </a:t>
            </a:r>
            <a:r>
              <a:rPr lang="en-US" sz="1400" dirty="0">
                <a:latin typeface="Bell MT" panose="02020503060305020303" pitchFamily="18" charset="0"/>
              </a:rPr>
              <a:t>Band</a:t>
            </a:r>
          </a:p>
          <a:p>
            <a:pPr marL="457200" lvl="1" indent="0">
              <a:spcBef>
                <a:spcPts val="0"/>
              </a:spcBef>
              <a:buNone/>
            </a:pPr>
            <a:endParaRPr lang="en-US" sz="1400" dirty="0">
              <a:latin typeface="Bell MT" panose="02020503060305020303" pitchFamily="18" charset="0"/>
            </a:endParaRPr>
          </a:p>
          <a:p>
            <a:pPr marL="0" indent="0">
              <a:buNone/>
            </a:pPr>
            <a:endParaRPr lang="en-US" dirty="0">
              <a:latin typeface="Bell MT" panose="02020503060305020303" pitchFamily="18" charset="0"/>
            </a:endParaRPr>
          </a:p>
        </p:txBody>
      </p:sp>
      <p:sp>
        <p:nvSpPr>
          <p:cNvPr id="4" name="Content Placeholder 2"/>
          <p:cNvSpPr txBox="1">
            <a:spLocks/>
          </p:cNvSpPr>
          <p:nvPr/>
        </p:nvSpPr>
        <p:spPr>
          <a:xfrm>
            <a:off x="3852435" y="3367553"/>
            <a:ext cx="3017389" cy="19700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b="1" u="sng" dirty="0">
                <a:solidFill>
                  <a:schemeClr val="tx1">
                    <a:lumMod val="75000"/>
                    <a:lumOff val="25000"/>
                  </a:schemeClr>
                </a:solidFill>
                <a:latin typeface="Bell MT" panose="02020503060305020303" pitchFamily="18" charset="0"/>
              </a:rPr>
              <a:t>Performance </a:t>
            </a:r>
            <a:r>
              <a:rPr lang="en-US" b="1" u="sng" dirty="0" smtClean="0">
                <a:solidFill>
                  <a:schemeClr val="tx1">
                    <a:lumMod val="75000"/>
                    <a:lumOff val="25000"/>
                  </a:schemeClr>
                </a:solidFill>
                <a:latin typeface="Bell MT" panose="02020503060305020303" pitchFamily="18" charset="0"/>
              </a:rPr>
              <a:t>   Opportunities</a:t>
            </a:r>
            <a:endParaRPr lang="en-US" b="1" u="sng" dirty="0">
              <a:solidFill>
                <a:schemeClr val="tx1">
                  <a:lumMod val="75000"/>
                  <a:lumOff val="25000"/>
                </a:schemeClr>
              </a:solidFill>
              <a:latin typeface="Bell MT" panose="02020503060305020303" pitchFamily="18" charset="0"/>
            </a:endParaRPr>
          </a:p>
          <a:p>
            <a:pPr>
              <a:buClr>
                <a:schemeClr val="accent1"/>
              </a:buClr>
            </a:pPr>
            <a:r>
              <a:rPr lang="en-US" sz="1400" dirty="0">
                <a:solidFill>
                  <a:schemeClr val="tx1">
                    <a:lumMod val="75000"/>
                    <a:lumOff val="25000"/>
                  </a:schemeClr>
                </a:solidFill>
                <a:latin typeface="Bell MT" panose="02020503060305020303" pitchFamily="18" charset="0"/>
              </a:rPr>
              <a:t>Fall Play</a:t>
            </a:r>
          </a:p>
          <a:p>
            <a:pPr>
              <a:buClr>
                <a:schemeClr val="accent1"/>
              </a:buClr>
            </a:pPr>
            <a:r>
              <a:rPr lang="en-US" sz="1400" dirty="0">
                <a:solidFill>
                  <a:schemeClr val="tx1">
                    <a:lumMod val="75000"/>
                    <a:lumOff val="25000"/>
                  </a:schemeClr>
                </a:solidFill>
                <a:latin typeface="Bell MT" panose="02020503060305020303" pitchFamily="18" charset="0"/>
              </a:rPr>
              <a:t>Christmas Show</a:t>
            </a:r>
          </a:p>
          <a:p>
            <a:pPr>
              <a:buClr>
                <a:schemeClr val="accent1"/>
              </a:buClr>
            </a:pPr>
            <a:r>
              <a:rPr lang="en-US" sz="1400" dirty="0">
                <a:solidFill>
                  <a:schemeClr val="tx1">
                    <a:lumMod val="75000"/>
                    <a:lumOff val="25000"/>
                  </a:schemeClr>
                </a:solidFill>
                <a:latin typeface="Bell MT" panose="02020503060305020303" pitchFamily="18" charset="0"/>
              </a:rPr>
              <a:t>Spring Musical</a:t>
            </a:r>
          </a:p>
          <a:p>
            <a:pPr>
              <a:buClr>
                <a:schemeClr val="accent1"/>
              </a:buClr>
            </a:pPr>
            <a:r>
              <a:rPr lang="en-US" sz="1400" dirty="0">
                <a:solidFill>
                  <a:schemeClr val="tx1">
                    <a:lumMod val="75000"/>
                    <a:lumOff val="25000"/>
                  </a:schemeClr>
                </a:solidFill>
                <a:latin typeface="Bell MT" panose="02020503060305020303" pitchFamily="18" charset="0"/>
              </a:rPr>
              <a:t>Evening of Fine Arts</a:t>
            </a:r>
          </a:p>
          <a:p>
            <a:pPr marL="457200" lvl="1" indent="0">
              <a:spcBef>
                <a:spcPts val="0"/>
              </a:spcBef>
              <a:buFont typeface="Arial" panose="020B0604020202020204" pitchFamily="34" charset="0"/>
              <a:buNone/>
            </a:pPr>
            <a:endParaRPr lang="en-US" sz="1400" dirty="0" smtClean="0"/>
          </a:p>
          <a:p>
            <a:pPr marL="0" indent="0">
              <a:buFont typeface="Arial" panose="020B0604020202020204" pitchFamily="34" charse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9791" y="207032"/>
            <a:ext cx="3689132" cy="245942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9824" y="2911366"/>
            <a:ext cx="4796659" cy="3197773"/>
          </a:xfrm>
          <a:prstGeom prst="rect">
            <a:avLst/>
          </a:prstGeom>
        </p:spPr>
      </p:pic>
    </p:spTree>
    <p:extLst>
      <p:ext uri="{BB962C8B-B14F-4D97-AF65-F5344CB8AC3E}">
        <p14:creationId xmlns:p14="http://schemas.microsoft.com/office/powerpoint/2010/main" val="4184413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45" y="175939"/>
            <a:ext cx="10515600" cy="1325563"/>
          </a:xfrm>
        </p:spPr>
        <p:txBody>
          <a:bodyPr>
            <a:normAutofit/>
          </a:bodyPr>
          <a:lstStyle/>
          <a:p>
            <a:r>
              <a:rPr lang="en-US" sz="7000" dirty="0">
                <a:solidFill>
                  <a:srgbClr val="002060"/>
                </a:solidFill>
                <a:latin typeface="Elephant" panose="02020904090505020303" pitchFamily="18" charset="0"/>
              </a:rPr>
              <a:t>Athletics</a:t>
            </a:r>
          </a:p>
        </p:txBody>
      </p:sp>
      <p:sp>
        <p:nvSpPr>
          <p:cNvPr id="3" name="Content Placeholder 2"/>
          <p:cNvSpPr>
            <a:spLocks noGrp="1"/>
          </p:cNvSpPr>
          <p:nvPr>
            <p:ph idx="1"/>
          </p:nvPr>
        </p:nvSpPr>
        <p:spPr>
          <a:xfrm>
            <a:off x="198225" y="1830776"/>
            <a:ext cx="2804118" cy="4588170"/>
          </a:xfrm>
        </p:spPr>
        <p:txBody>
          <a:bodyPr>
            <a:normAutofit fontScale="62500" lnSpcReduction="20000"/>
          </a:bodyPr>
          <a:lstStyle/>
          <a:p>
            <a:pPr>
              <a:lnSpc>
                <a:spcPct val="120000"/>
              </a:lnSpc>
              <a:spcBef>
                <a:spcPts val="0"/>
              </a:spcBef>
              <a:spcAft>
                <a:spcPts val="0"/>
              </a:spcAft>
            </a:pPr>
            <a:r>
              <a:rPr lang="en-US" sz="2500" dirty="0" smtClean="0">
                <a:latin typeface="Bell MT" panose="02020503060305020303" pitchFamily="18" charset="0"/>
              </a:rPr>
              <a:t>Baseball</a:t>
            </a:r>
          </a:p>
          <a:p>
            <a:pPr>
              <a:lnSpc>
                <a:spcPct val="120000"/>
              </a:lnSpc>
              <a:spcBef>
                <a:spcPts val="0"/>
              </a:spcBef>
              <a:spcAft>
                <a:spcPts val="0"/>
              </a:spcAft>
            </a:pPr>
            <a:r>
              <a:rPr lang="en-US" sz="2500" dirty="0">
                <a:latin typeface="Bell MT" panose="02020503060305020303" pitchFamily="18" charset="0"/>
              </a:rPr>
              <a:t>Men’s and Women’s Basketball	</a:t>
            </a:r>
          </a:p>
          <a:p>
            <a:pPr>
              <a:lnSpc>
                <a:spcPct val="120000"/>
              </a:lnSpc>
              <a:spcBef>
                <a:spcPts val="0"/>
              </a:spcBef>
              <a:spcAft>
                <a:spcPts val="0"/>
              </a:spcAft>
            </a:pPr>
            <a:r>
              <a:rPr lang="en-US" sz="2500" dirty="0">
                <a:latin typeface="Bell MT" panose="02020503060305020303" pitchFamily="18" charset="0"/>
              </a:rPr>
              <a:t>Men’s and Women’s </a:t>
            </a:r>
            <a:r>
              <a:rPr lang="en-US" sz="2500" dirty="0" smtClean="0">
                <a:latin typeface="Bell MT" panose="02020503060305020303" pitchFamily="18" charset="0"/>
              </a:rPr>
              <a:t>Bowling</a:t>
            </a:r>
            <a:r>
              <a:rPr lang="en-US" sz="2500" dirty="0">
                <a:latin typeface="Bell MT" panose="02020503060305020303" pitchFamily="18" charset="0"/>
              </a:rPr>
              <a:t>	</a:t>
            </a:r>
            <a:endParaRPr lang="en-US" sz="2500" dirty="0" smtClean="0">
              <a:latin typeface="Bell MT" panose="02020503060305020303" pitchFamily="18" charset="0"/>
            </a:endParaRPr>
          </a:p>
          <a:p>
            <a:pPr>
              <a:lnSpc>
                <a:spcPct val="120000"/>
              </a:lnSpc>
              <a:spcBef>
                <a:spcPts val="0"/>
              </a:spcBef>
              <a:spcAft>
                <a:spcPts val="0"/>
              </a:spcAft>
            </a:pPr>
            <a:r>
              <a:rPr lang="en-US" sz="2500" dirty="0" smtClean="0">
                <a:latin typeface="Bell MT" panose="02020503060305020303" pitchFamily="18" charset="0"/>
              </a:rPr>
              <a:t>Cheerleading</a:t>
            </a:r>
          </a:p>
          <a:p>
            <a:pPr>
              <a:lnSpc>
                <a:spcPct val="120000"/>
              </a:lnSpc>
              <a:spcBef>
                <a:spcPts val="0"/>
              </a:spcBef>
              <a:spcAft>
                <a:spcPts val="0"/>
              </a:spcAft>
            </a:pPr>
            <a:r>
              <a:rPr lang="en-US" sz="2500" dirty="0" smtClean="0">
                <a:latin typeface="Bell MT" panose="02020503060305020303" pitchFamily="18" charset="0"/>
              </a:rPr>
              <a:t>Cross Country</a:t>
            </a:r>
          </a:p>
          <a:p>
            <a:pPr>
              <a:lnSpc>
                <a:spcPct val="120000"/>
              </a:lnSpc>
              <a:spcBef>
                <a:spcPts val="0"/>
              </a:spcBef>
              <a:spcAft>
                <a:spcPts val="0"/>
              </a:spcAft>
            </a:pPr>
            <a:r>
              <a:rPr lang="en-US" sz="2500" dirty="0" smtClean="0">
                <a:latin typeface="Bell MT" panose="02020503060305020303" pitchFamily="18" charset="0"/>
              </a:rPr>
              <a:t>Football</a:t>
            </a:r>
          </a:p>
          <a:p>
            <a:pPr>
              <a:lnSpc>
                <a:spcPct val="120000"/>
              </a:lnSpc>
              <a:spcBef>
                <a:spcPts val="0"/>
              </a:spcBef>
              <a:spcAft>
                <a:spcPts val="0"/>
              </a:spcAft>
            </a:pPr>
            <a:r>
              <a:rPr lang="en-US" sz="2500" dirty="0" smtClean="0">
                <a:latin typeface="Bell MT" panose="02020503060305020303" pitchFamily="18" charset="0"/>
              </a:rPr>
              <a:t>Golf</a:t>
            </a:r>
            <a:r>
              <a:rPr lang="en-US" sz="2500" dirty="0">
                <a:latin typeface="Bell MT" panose="02020503060305020303" pitchFamily="18" charset="0"/>
              </a:rPr>
              <a:t>	</a:t>
            </a:r>
            <a:endParaRPr lang="en-US" sz="2500" dirty="0" smtClean="0">
              <a:latin typeface="Bell MT" panose="02020503060305020303" pitchFamily="18" charset="0"/>
            </a:endParaRPr>
          </a:p>
          <a:p>
            <a:pPr>
              <a:lnSpc>
                <a:spcPct val="120000"/>
              </a:lnSpc>
              <a:spcBef>
                <a:spcPts val="0"/>
              </a:spcBef>
              <a:spcAft>
                <a:spcPts val="0"/>
              </a:spcAft>
            </a:pPr>
            <a:r>
              <a:rPr lang="en-US" sz="2500" dirty="0">
                <a:latin typeface="Bell MT" panose="02020503060305020303" pitchFamily="18" charset="0"/>
              </a:rPr>
              <a:t>Men’s and Women’s </a:t>
            </a:r>
            <a:r>
              <a:rPr lang="en-US" sz="2500" dirty="0" smtClean="0">
                <a:latin typeface="Bell MT" panose="02020503060305020303" pitchFamily="18" charset="0"/>
              </a:rPr>
              <a:t>Ice Hockey</a:t>
            </a:r>
          </a:p>
          <a:p>
            <a:pPr>
              <a:lnSpc>
                <a:spcPct val="120000"/>
              </a:lnSpc>
              <a:spcBef>
                <a:spcPts val="0"/>
              </a:spcBef>
              <a:spcAft>
                <a:spcPts val="0"/>
              </a:spcAft>
            </a:pPr>
            <a:r>
              <a:rPr lang="en-US" sz="2500" dirty="0">
                <a:latin typeface="Bell MT" panose="02020503060305020303" pitchFamily="18" charset="0"/>
              </a:rPr>
              <a:t>Indoor Track (Club</a:t>
            </a:r>
            <a:r>
              <a:rPr lang="en-US" sz="2500" dirty="0" smtClean="0">
                <a:latin typeface="Bell MT" panose="02020503060305020303" pitchFamily="18" charset="0"/>
              </a:rPr>
              <a:t>)</a:t>
            </a:r>
          </a:p>
          <a:p>
            <a:pPr>
              <a:lnSpc>
                <a:spcPct val="120000"/>
              </a:lnSpc>
              <a:spcBef>
                <a:spcPts val="0"/>
              </a:spcBef>
              <a:spcAft>
                <a:spcPts val="0"/>
              </a:spcAft>
            </a:pPr>
            <a:r>
              <a:rPr lang="en-US" sz="2500" dirty="0">
                <a:latin typeface="Bell MT" panose="02020503060305020303" pitchFamily="18" charset="0"/>
              </a:rPr>
              <a:t>Men’s and Women’s Lacrosse</a:t>
            </a:r>
            <a:endParaRPr lang="en-US" sz="2500" dirty="0" smtClean="0">
              <a:latin typeface="Bell MT" panose="02020503060305020303" pitchFamily="18" charset="0"/>
            </a:endParaRPr>
          </a:p>
          <a:p>
            <a:pPr>
              <a:lnSpc>
                <a:spcPct val="120000"/>
              </a:lnSpc>
              <a:spcBef>
                <a:spcPts val="0"/>
              </a:spcBef>
              <a:spcAft>
                <a:spcPts val="0"/>
              </a:spcAft>
            </a:pPr>
            <a:r>
              <a:rPr lang="en-US" sz="2500" dirty="0" smtClean="0">
                <a:latin typeface="Bell MT" panose="02020503060305020303" pitchFamily="18" charset="0"/>
              </a:rPr>
              <a:t>Men’s </a:t>
            </a:r>
            <a:r>
              <a:rPr lang="en-US" sz="2500" dirty="0">
                <a:latin typeface="Bell MT" panose="02020503060305020303" pitchFamily="18" charset="0"/>
              </a:rPr>
              <a:t>and Women’s </a:t>
            </a:r>
            <a:r>
              <a:rPr lang="en-US" sz="2500" dirty="0" smtClean="0">
                <a:latin typeface="Bell MT" panose="02020503060305020303" pitchFamily="18" charset="0"/>
              </a:rPr>
              <a:t>Soccer</a:t>
            </a:r>
            <a:r>
              <a:rPr lang="en-US" sz="2500" dirty="0">
                <a:latin typeface="Bell MT" panose="02020503060305020303" pitchFamily="18" charset="0"/>
              </a:rPr>
              <a:t>	</a:t>
            </a:r>
            <a:endParaRPr lang="en-US" sz="2500" dirty="0" smtClean="0">
              <a:latin typeface="Bell MT" panose="02020503060305020303" pitchFamily="18" charset="0"/>
            </a:endParaRPr>
          </a:p>
          <a:p>
            <a:pPr>
              <a:lnSpc>
                <a:spcPct val="120000"/>
              </a:lnSpc>
              <a:spcBef>
                <a:spcPts val="0"/>
              </a:spcBef>
              <a:spcAft>
                <a:spcPts val="0"/>
              </a:spcAft>
            </a:pPr>
            <a:r>
              <a:rPr lang="en-US" sz="2500" dirty="0" smtClean="0">
                <a:latin typeface="Bell MT" panose="02020503060305020303" pitchFamily="18" charset="0"/>
              </a:rPr>
              <a:t>Softball</a:t>
            </a:r>
          </a:p>
          <a:p>
            <a:pPr>
              <a:lnSpc>
                <a:spcPct val="120000"/>
              </a:lnSpc>
              <a:spcBef>
                <a:spcPts val="0"/>
              </a:spcBef>
              <a:spcAft>
                <a:spcPts val="0"/>
              </a:spcAft>
            </a:pPr>
            <a:r>
              <a:rPr lang="en-US" sz="2500" dirty="0">
                <a:latin typeface="Bell MT" panose="02020503060305020303" pitchFamily="18" charset="0"/>
              </a:rPr>
              <a:t>Tennis</a:t>
            </a:r>
            <a:endParaRPr lang="en-US" sz="2500" dirty="0" smtClean="0">
              <a:latin typeface="Bell MT" panose="02020503060305020303" pitchFamily="18" charset="0"/>
            </a:endParaRPr>
          </a:p>
          <a:p>
            <a:pPr>
              <a:lnSpc>
                <a:spcPct val="120000"/>
              </a:lnSpc>
              <a:spcBef>
                <a:spcPts val="0"/>
              </a:spcBef>
              <a:spcAft>
                <a:spcPts val="0"/>
              </a:spcAft>
            </a:pPr>
            <a:r>
              <a:rPr lang="en-US" sz="2500" dirty="0" smtClean="0">
                <a:latin typeface="Bell MT" panose="02020503060305020303" pitchFamily="18" charset="0"/>
              </a:rPr>
              <a:t>Men’s </a:t>
            </a:r>
            <a:r>
              <a:rPr lang="en-US" sz="2500" dirty="0">
                <a:latin typeface="Bell MT" panose="02020503060305020303" pitchFamily="18" charset="0"/>
              </a:rPr>
              <a:t>and Women’s Track and </a:t>
            </a:r>
            <a:r>
              <a:rPr lang="en-US" sz="2500" dirty="0" smtClean="0">
                <a:latin typeface="Bell MT" panose="02020503060305020303" pitchFamily="18" charset="0"/>
              </a:rPr>
              <a:t>Field</a:t>
            </a:r>
            <a:r>
              <a:rPr lang="en-US" sz="2500" dirty="0">
                <a:latin typeface="Bell MT" panose="02020503060305020303" pitchFamily="18" charset="0"/>
              </a:rPr>
              <a:t>	</a:t>
            </a:r>
            <a:endParaRPr lang="en-US" sz="2500" dirty="0" smtClean="0">
              <a:latin typeface="Bell MT" panose="02020503060305020303" pitchFamily="18" charset="0"/>
            </a:endParaRPr>
          </a:p>
          <a:p>
            <a:pPr>
              <a:lnSpc>
                <a:spcPct val="120000"/>
              </a:lnSpc>
              <a:spcBef>
                <a:spcPts val="0"/>
              </a:spcBef>
              <a:spcAft>
                <a:spcPts val="0"/>
              </a:spcAft>
            </a:pPr>
            <a:r>
              <a:rPr lang="en-US" sz="2500" dirty="0">
                <a:latin typeface="Bell MT" panose="02020503060305020303" pitchFamily="18" charset="0"/>
              </a:rPr>
              <a:t>Men’s and Women’s Volleyball</a:t>
            </a:r>
            <a:endParaRPr lang="en-US" sz="2500" dirty="0" smtClean="0">
              <a:latin typeface="Bell MT" panose="02020503060305020303" pitchFamily="18" charset="0"/>
            </a:endParaRPr>
          </a:p>
          <a:p>
            <a:pPr>
              <a:lnSpc>
                <a:spcPct val="120000"/>
              </a:lnSpc>
              <a:spcBef>
                <a:spcPts val="0"/>
              </a:spcBef>
              <a:spcAft>
                <a:spcPts val="0"/>
              </a:spcAft>
            </a:pPr>
            <a:r>
              <a:rPr lang="en-US" sz="2500" dirty="0" smtClean="0">
                <a:latin typeface="Bell MT" panose="02020503060305020303" pitchFamily="18" charset="0"/>
              </a:rPr>
              <a:t>Men’s and Women’s Wrestling</a:t>
            </a:r>
            <a:endParaRPr lang="en-US" sz="2500" dirty="0" smtClean="0">
              <a:latin typeface="Bell MT" panose="02020503060305020303" pitchFamily="18" charset="0"/>
            </a:endParaRPr>
          </a:p>
          <a:p>
            <a:endParaRPr lang="en-US" dirty="0"/>
          </a:p>
        </p:txBody>
      </p:sp>
      <p:sp>
        <p:nvSpPr>
          <p:cNvPr id="5" name="Content Placeholder 2"/>
          <p:cNvSpPr txBox="1">
            <a:spLocks/>
          </p:cNvSpPr>
          <p:nvPr/>
        </p:nvSpPr>
        <p:spPr>
          <a:xfrm>
            <a:off x="3189794" y="2274680"/>
            <a:ext cx="3743166" cy="41442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dirty="0" smtClean="0">
                <a:latin typeface="Bell MT" panose="02020503060305020303" pitchFamily="18" charset="0"/>
              </a:rPr>
              <a:t>Championship-caliber</a:t>
            </a:r>
          </a:p>
          <a:p>
            <a:pPr lvl="1">
              <a:buClr>
                <a:schemeClr val="accent1"/>
              </a:buClr>
            </a:pPr>
            <a:r>
              <a:rPr lang="en-US" sz="1500" dirty="0" smtClean="0">
                <a:latin typeface="Bell MT" panose="02020503060305020303" pitchFamily="18" charset="0"/>
              </a:rPr>
              <a:t>2018: </a:t>
            </a:r>
            <a:r>
              <a:rPr lang="en-US" sz="1500" dirty="0">
                <a:latin typeface="Bell MT" panose="02020503060305020303" pitchFamily="18" charset="0"/>
              </a:rPr>
              <a:t>men's soccer, women's volleyball, </a:t>
            </a:r>
            <a:r>
              <a:rPr lang="en-US" sz="1500" dirty="0" smtClean="0">
                <a:latin typeface="Bell MT" panose="02020503060305020303" pitchFamily="18" charset="0"/>
              </a:rPr>
              <a:t>golf, men’s lacrosse</a:t>
            </a:r>
            <a:endParaRPr lang="en-US" sz="1500" dirty="0">
              <a:latin typeface="Bell MT" panose="02020503060305020303" pitchFamily="18" charset="0"/>
            </a:endParaRPr>
          </a:p>
          <a:p>
            <a:pPr lvl="1">
              <a:buClr>
                <a:schemeClr val="accent1"/>
              </a:buClr>
            </a:pPr>
            <a:r>
              <a:rPr lang="en-US" sz="1500" dirty="0">
                <a:latin typeface="Bell MT" panose="02020503060305020303" pitchFamily="18" charset="0"/>
              </a:rPr>
              <a:t>Women’s volleyball has won </a:t>
            </a:r>
            <a:r>
              <a:rPr lang="en-US" sz="1500" dirty="0" smtClean="0">
                <a:latin typeface="Bell MT" panose="02020503060305020303" pitchFamily="18" charset="0"/>
              </a:rPr>
              <a:t>8 </a:t>
            </a:r>
            <a:r>
              <a:rPr lang="en-US" sz="1500" dirty="0">
                <a:latin typeface="Bell MT" panose="02020503060305020303" pitchFamily="18" charset="0"/>
              </a:rPr>
              <a:t>league titles in a row and </a:t>
            </a:r>
            <a:r>
              <a:rPr lang="en-US" sz="1500" dirty="0" smtClean="0">
                <a:latin typeface="Bell MT" panose="02020503060305020303" pitchFamily="18" charset="0"/>
              </a:rPr>
              <a:t>17 </a:t>
            </a:r>
            <a:r>
              <a:rPr lang="en-US" sz="1500" dirty="0">
                <a:latin typeface="Bell MT" panose="02020503060305020303" pitchFamily="18" charset="0"/>
              </a:rPr>
              <a:t>state championships in total</a:t>
            </a:r>
          </a:p>
          <a:p>
            <a:pPr>
              <a:buClr>
                <a:schemeClr val="accent1"/>
              </a:buClr>
            </a:pPr>
            <a:endParaRPr lang="en-US" dirty="0" smtClean="0">
              <a:latin typeface="Bell MT" panose="02020503060305020303" pitchFamily="18" charset="0"/>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7234" y="2199117"/>
            <a:ext cx="2141967" cy="233329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1021" y="4618647"/>
            <a:ext cx="2490951" cy="166063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1940" r="8217"/>
          <a:stretch/>
        </p:blipFill>
        <p:spPr>
          <a:xfrm>
            <a:off x="10247018" y="3936408"/>
            <a:ext cx="1898254" cy="233329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6496" y="295107"/>
            <a:ext cx="2645621" cy="182283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6496" y="2158384"/>
            <a:ext cx="2589315" cy="175910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7240" y="4609071"/>
            <a:ext cx="2630978" cy="1660634"/>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3880" y="4614603"/>
            <a:ext cx="2450557" cy="163370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7695" y="105116"/>
            <a:ext cx="3561506" cy="2004738"/>
          </a:xfrm>
          <a:prstGeom prst="rect">
            <a:avLst/>
          </a:prstGeom>
        </p:spPr>
      </p:pic>
    </p:spTree>
    <p:extLst>
      <p:ext uri="{BB962C8B-B14F-4D97-AF65-F5344CB8AC3E}">
        <p14:creationId xmlns:p14="http://schemas.microsoft.com/office/powerpoint/2010/main" val="1091226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649" y="69138"/>
            <a:ext cx="10515600" cy="1325563"/>
          </a:xfrm>
        </p:spPr>
        <p:txBody>
          <a:bodyPr>
            <a:normAutofit/>
          </a:bodyPr>
          <a:lstStyle/>
          <a:p>
            <a:r>
              <a:rPr lang="en-US" sz="7000" dirty="0">
                <a:solidFill>
                  <a:srgbClr val="002060"/>
                </a:solidFill>
                <a:latin typeface="Elephant" panose="02020904090505020303" pitchFamily="18" charset="0"/>
              </a:rPr>
              <a:t>Facilities</a:t>
            </a:r>
          </a:p>
        </p:txBody>
      </p:sp>
      <p:sp>
        <p:nvSpPr>
          <p:cNvPr id="3" name="Content Placeholder 2"/>
          <p:cNvSpPr>
            <a:spLocks noGrp="1"/>
          </p:cNvSpPr>
          <p:nvPr>
            <p:ph idx="1"/>
          </p:nvPr>
        </p:nvSpPr>
        <p:spPr>
          <a:xfrm>
            <a:off x="226807" y="1944415"/>
            <a:ext cx="3988345" cy="4275138"/>
          </a:xfrm>
        </p:spPr>
        <p:txBody>
          <a:bodyPr>
            <a:normAutofit fontScale="92500" lnSpcReduction="10000"/>
          </a:bodyPr>
          <a:lstStyle/>
          <a:p>
            <a:pPr marL="0" indent="0">
              <a:buNone/>
            </a:pPr>
            <a:r>
              <a:rPr lang="en-US" sz="1400" dirty="0" smtClean="0">
                <a:latin typeface="Bell MT" charset="0"/>
                <a:ea typeface="Bell MT" charset="0"/>
                <a:cs typeface="Bell MT" charset="0"/>
              </a:rPr>
              <a:t>In its current location since 1957, St. Mary’s provides all of the tools necessary for students to thrive in and out of the classroom.  </a:t>
            </a:r>
          </a:p>
          <a:p>
            <a:pPr>
              <a:buFont typeface="Arial" panose="020B0604020202020204" pitchFamily="34" charset="0"/>
              <a:buChar char="•"/>
            </a:pPr>
            <a:r>
              <a:rPr lang="en-US" sz="1400" dirty="0" smtClean="0">
                <a:latin typeface="Bell MT" charset="0"/>
                <a:ea typeface="Bell MT" charset="0"/>
                <a:cs typeface="Bell MT" charset="0"/>
              </a:rPr>
              <a:t>All rooms are equipped with SMART Boards to better engage students in lessons</a:t>
            </a:r>
          </a:p>
          <a:p>
            <a:pPr>
              <a:buFont typeface="Arial" panose="020B0604020202020204" pitchFamily="34" charset="0"/>
              <a:buChar char="•"/>
            </a:pPr>
            <a:r>
              <a:rPr lang="en-US" sz="1400" dirty="0" smtClean="0">
                <a:latin typeface="Bell MT" charset="0"/>
                <a:ea typeface="Bell MT" charset="0"/>
                <a:cs typeface="Bell MT" charset="0"/>
              </a:rPr>
              <a:t>Two separate science labs allow for hands-on demonstrations and experiments</a:t>
            </a:r>
          </a:p>
          <a:p>
            <a:pPr>
              <a:buFont typeface="Arial" panose="020B0604020202020204" pitchFamily="34" charset="0"/>
              <a:buChar char="•"/>
            </a:pPr>
            <a:r>
              <a:rPr lang="en-US" sz="1400" dirty="0">
                <a:latin typeface="Bell MT" charset="0"/>
                <a:ea typeface="Bell MT" charset="0"/>
                <a:cs typeface="Bell MT" charset="0"/>
              </a:rPr>
              <a:t>S</a:t>
            </a:r>
            <a:r>
              <a:rPr lang="en-US" sz="1400" dirty="0" smtClean="0">
                <a:latin typeface="Bell MT" charset="0"/>
                <a:ea typeface="Bell MT" charset="0"/>
                <a:cs typeface="Bell MT" charset="0"/>
              </a:rPr>
              <a:t>tudents design and create projects of their own with a 3D printer in a computer lab </a:t>
            </a:r>
          </a:p>
          <a:p>
            <a:pPr>
              <a:buFont typeface="Arial" panose="020B0604020202020204" pitchFamily="34" charset="0"/>
              <a:buChar char="•"/>
            </a:pPr>
            <a:r>
              <a:rPr lang="en-US" sz="1400" dirty="0" smtClean="0">
                <a:latin typeface="Bell MT" charset="0"/>
                <a:ea typeface="Bell MT" charset="0"/>
                <a:cs typeface="Bell MT" charset="0"/>
              </a:rPr>
              <a:t>The Peter </a:t>
            </a:r>
            <a:r>
              <a:rPr lang="en-US" sz="1400" dirty="0" err="1" smtClean="0">
                <a:latin typeface="Bell MT" charset="0"/>
                <a:ea typeface="Bell MT" charset="0"/>
                <a:cs typeface="Bell MT" charset="0"/>
              </a:rPr>
              <a:t>Kamsyz</a:t>
            </a:r>
            <a:r>
              <a:rPr lang="en-US" sz="1400" dirty="0" smtClean="0">
                <a:latin typeface="Bell MT" charset="0"/>
                <a:ea typeface="Bell MT" charset="0"/>
                <a:cs typeface="Bell MT" charset="0"/>
              </a:rPr>
              <a:t> ʼ46 Finance Center provides state-of-the-art technology for students to dive head-first into the world of finance and economics   </a:t>
            </a:r>
          </a:p>
          <a:p>
            <a:pPr>
              <a:buFont typeface="Arial" panose="020B0604020202020204" pitchFamily="34" charset="0"/>
              <a:buChar char="•"/>
            </a:pPr>
            <a:r>
              <a:rPr lang="en-US" sz="1400" dirty="0" smtClean="0">
                <a:latin typeface="Bell MT" charset="0"/>
                <a:ea typeface="Bell MT" charset="0"/>
                <a:cs typeface="Bell MT" charset="0"/>
              </a:rPr>
              <a:t>The Athletic Center was recently built in 2004 and is  considered the preeminent facility in Western New York</a:t>
            </a:r>
          </a:p>
          <a:p>
            <a:pPr>
              <a:buFont typeface="Arial" panose="020B0604020202020204" pitchFamily="34" charset="0"/>
              <a:buChar char="•"/>
            </a:pPr>
            <a:r>
              <a:rPr lang="en-US" sz="1400" dirty="0" smtClean="0">
                <a:latin typeface="Bell MT" charset="0"/>
                <a:ea typeface="Bell MT" charset="0"/>
                <a:cs typeface="Bell MT" charset="0"/>
              </a:rPr>
              <a:t>Outdoor athletic fields include a synthetic turf baseball diamond and a first-class football field</a:t>
            </a:r>
          </a:p>
          <a:p>
            <a:pPr>
              <a:buFont typeface="Arial" panose="020B0604020202020204" pitchFamily="34" charset="0"/>
              <a:buChar char="•"/>
            </a:pPr>
            <a:r>
              <a:rPr lang="en-US" sz="1400" dirty="0" smtClean="0">
                <a:latin typeface="Bell MT" charset="0"/>
                <a:ea typeface="Bell MT" charset="0"/>
                <a:cs typeface="Bell MT" charset="0"/>
              </a:rPr>
              <a:t>An on-campus auditorium hosts all school plays, musicals, and Masses</a:t>
            </a:r>
            <a:endParaRPr lang="en-US" sz="1400" dirty="0">
              <a:latin typeface="Bell MT" charset="0"/>
              <a:ea typeface="Bell MT" charset="0"/>
              <a:cs typeface="Bell MT"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0255" y="4219890"/>
            <a:ext cx="3528985" cy="199966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8876" y="4219890"/>
            <a:ext cx="3597015" cy="197069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0432" y="154160"/>
            <a:ext cx="2680200" cy="16646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3324" y="2145841"/>
            <a:ext cx="2676785" cy="177030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8948" b="22732"/>
          <a:stretch/>
        </p:blipFill>
        <p:spPr>
          <a:xfrm>
            <a:off x="4389516" y="2145841"/>
            <a:ext cx="2491528" cy="177030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2994" y="177404"/>
            <a:ext cx="2590510" cy="166469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4989" y="2145841"/>
            <a:ext cx="2655453" cy="177030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0234" y="154160"/>
            <a:ext cx="2497035" cy="1664690"/>
          </a:xfrm>
          <a:prstGeom prst="rect">
            <a:avLst/>
          </a:prstGeom>
        </p:spPr>
      </p:pic>
    </p:spTree>
    <p:extLst>
      <p:ext uri="{BB962C8B-B14F-4D97-AF65-F5344CB8AC3E}">
        <p14:creationId xmlns:p14="http://schemas.microsoft.com/office/powerpoint/2010/main" val="1232892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704" y="38580"/>
            <a:ext cx="10058400" cy="1450757"/>
          </a:xfrm>
        </p:spPr>
        <p:txBody>
          <a:bodyPr>
            <a:normAutofit/>
          </a:bodyPr>
          <a:lstStyle/>
          <a:p>
            <a:r>
              <a:rPr lang="en-US" sz="7000" dirty="0">
                <a:solidFill>
                  <a:srgbClr val="002060"/>
                </a:solidFill>
                <a:latin typeface="Elephant" panose="02020904090505020303" pitchFamily="18" charset="0"/>
              </a:rPr>
              <a:t>Distinguished Alumni</a:t>
            </a:r>
          </a:p>
        </p:txBody>
      </p:sp>
      <p:sp>
        <p:nvSpPr>
          <p:cNvPr id="4" name="TextBox 3"/>
          <p:cNvSpPr txBox="1"/>
          <p:nvPr/>
        </p:nvSpPr>
        <p:spPr>
          <a:xfrm>
            <a:off x="352698" y="3622916"/>
            <a:ext cx="2806262" cy="1107996"/>
          </a:xfrm>
          <a:prstGeom prst="rect">
            <a:avLst/>
          </a:prstGeom>
          <a:noFill/>
        </p:spPr>
        <p:txBody>
          <a:bodyPr wrap="square" rtlCol="0">
            <a:spAutoFit/>
          </a:bodyPr>
          <a:lstStyle/>
          <a:p>
            <a:pPr algn="ctr"/>
            <a:r>
              <a:rPr lang="en-US" sz="1200" dirty="0">
                <a:latin typeface="Bell MT" panose="02020503060305020303" pitchFamily="18" charset="0"/>
              </a:rPr>
              <a:t>Dr. John </a:t>
            </a:r>
            <a:r>
              <a:rPr lang="en-US" sz="1200" dirty="0" err="1">
                <a:latin typeface="Bell MT" panose="02020503060305020303" pitchFamily="18" charset="0"/>
              </a:rPr>
              <a:t>Ulatowski</a:t>
            </a:r>
            <a:r>
              <a:rPr lang="en-US" sz="1200" dirty="0">
                <a:latin typeface="Bell MT" panose="02020503060305020303" pitchFamily="18" charset="0"/>
              </a:rPr>
              <a:t>- Vice President, Medical Affairs and Vice President, Middle East Operations at Johns Hopkins Medicine International</a:t>
            </a:r>
          </a:p>
          <a:p>
            <a:endParaRPr lang="en-US" dirty="0"/>
          </a:p>
        </p:txBody>
      </p:sp>
      <p:pic>
        <p:nvPicPr>
          <p:cNvPr id="1026" name="Picture 2" descr="Image result for Dr. John Ulatowsk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432" y="1923646"/>
            <a:ext cx="1440793" cy="16149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82174" y="5889638"/>
            <a:ext cx="2806262" cy="461665"/>
          </a:xfrm>
          <a:prstGeom prst="rect">
            <a:avLst/>
          </a:prstGeom>
          <a:noFill/>
        </p:spPr>
        <p:txBody>
          <a:bodyPr wrap="square" rtlCol="0">
            <a:spAutoFit/>
          </a:bodyPr>
          <a:lstStyle/>
          <a:p>
            <a:pPr lvl="0" algn="ctr"/>
            <a:r>
              <a:rPr lang="en-US" sz="1200" dirty="0">
                <a:latin typeface="Bell MT" panose="02020503060305020303" pitchFamily="18" charset="0"/>
              </a:rPr>
              <a:t>Francis Lazarus - President of the University of Dallas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406" y="3902069"/>
            <a:ext cx="1253798" cy="1884122"/>
          </a:xfrm>
          <a:prstGeom prst="rect">
            <a:avLst/>
          </a:prstGeom>
        </p:spPr>
      </p:pic>
      <p:sp>
        <p:nvSpPr>
          <p:cNvPr id="11" name="TextBox 10"/>
          <p:cNvSpPr txBox="1"/>
          <p:nvPr/>
        </p:nvSpPr>
        <p:spPr>
          <a:xfrm>
            <a:off x="2549195" y="5889638"/>
            <a:ext cx="2806262" cy="738664"/>
          </a:xfrm>
          <a:prstGeom prst="rect">
            <a:avLst/>
          </a:prstGeom>
          <a:noFill/>
        </p:spPr>
        <p:txBody>
          <a:bodyPr wrap="square" rtlCol="0">
            <a:spAutoFit/>
          </a:bodyPr>
          <a:lstStyle/>
          <a:p>
            <a:pPr lvl="0" algn="ctr"/>
            <a:r>
              <a:rPr lang="en-US" sz="1200" dirty="0">
                <a:latin typeface="Bell MT" panose="02020503060305020303" pitchFamily="18" charset="0"/>
              </a:rPr>
              <a:t>Dale Carlson- Professor of Patent Law at Quinnipiac University </a:t>
            </a:r>
          </a:p>
          <a:p>
            <a:endParaRPr lang="en-US" dirty="0"/>
          </a:p>
        </p:txBody>
      </p:sp>
      <p:pic>
        <p:nvPicPr>
          <p:cNvPr id="1032" name="Picture 8" descr="Image result for Dale Carlson- Professor of Patent Law at Quinnipiac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9719" y="3844333"/>
            <a:ext cx="1333062" cy="19995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552227" y="3972910"/>
            <a:ext cx="2806262" cy="923330"/>
          </a:xfrm>
          <a:prstGeom prst="rect">
            <a:avLst/>
          </a:prstGeom>
          <a:noFill/>
        </p:spPr>
        <p:txBody>
          <a:bodyPr wrap="square" rtlCol="0">
            <a:spAutoFit/>
          </a:bodyPr>
          <a:lstStyle/>
          <a:p>
            <a:pPr lvl="0" algn="ctr"/>
            <a:r>
              <a:rPr lang="en-US" sz="1200" dirty="0">
                <a:latin typeface="Bell MT" panose="02020503060305020303" pitchFamily="18" charset="0"/>
              </a:rPr>
              <a:t>Adam Page- Two-time Olympic gold medalist in Paralympic Winter Games </a:t>
            </a:r>
            <a:r>
              <a:rPr lang="en-US" sz="1200" dirty="0" smtClean="0">
                <a:latin typeface="Bell MT" panose="02020503060305020303" pitchFamily="18" charset="0"/>
              </a:rPr>
              <a:t>(Sled </a:t>
            </a:r>
            <a:r>
              <a:rPr lang="en-US" sz="1200" dirty="0">
                <a:latin typeface="Bell MT" panose="02020503060305020303" pitchFamily="18" charset="0"/>
              </a:rPr>
              <a:t>H</a:t>
            </a:r>
            <a:r>
              <a:rPr lang="en-US" sz="1200" dirty="0" smtClean="0">
                <a:latin typeface="Bell MT" panose="02020503060305020303" pitchFamily="18" charset="0"/>
              </a:rPr>
              <a:t>ockey</a:t>
            </a:r>
            <a:r>
              <a:rPr lang="en-US" sz="1200" dirty="0">
                <a:latin typeface="Bell MT" panose="02020503060305020303" pitchFamily="18" charset="0"/>
              </a:rPr>
              <a:t>)</a:t>
            </a:r>
          </a:p>
          <a:p>
            <a:endParaRPr lang="en-US" dirty="0"/>
          </a:p>
        </p:txBody>
      </p:sp>
      <p:pic>
        <p:nvPicPr>
          <p:cNvPr id="1036" name="Picture 12" descr="https://assets.ngin.com/attachments/profiles/9938/3442/Page_Ada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5046" y="1843751"/>
            <a:ext cx="1496196" cy="2095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151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35" y="0"/>
            <a:ext cx="10058400" cy="1450757"/>
          </a:xfrm>
        </p:spPr>
        <p:txBody>
          <a:bodyPr>
            <a:normAutofit/>
          </a:bodyPr>
          <a:lstStyle/>
          <a:p>
            <a:r>
              <a:rPr lang="en-US" sz="7000" dirty="0">
                <a:solidFill>
                  <a:srgbClr val="002060"/>
                </a:solidFill>
                <a:latin typeface="Elephant" panose="02020904090505020303" pitchFamily="18" charset="0"/>
              </a:rPr>
              <a:t>College-Preparatory </a:t>
            </a:r>
          </a:p>
        </p:txBody>
      </p:sp>
      <p:sp>
        <p:nvSpPr>
          <p:cNvPr id="3" name="Content Placeholder 2"/>
          <p:cNvSpPr>
            <a:spLocks noGrp="1"/>
          </p:cNvSpPr>
          <p:nvPr>
            <p:ph idx="1"/>
          </p:nvPr>
        </p:nvSpPr>
        <p:spPr>
          <a:xfrm>
            <a:off x="438807" y="1972770"/>
            <a:ext cx="5657193" cy="4351338"/>
          </a:xfrm>
        </p:spPr>
        <p:txBody>
          <a:bodyPr>
            <a:normAutofit/>
          </a:bodyPr>
          <a:lstStyle/>
          <a:p>
            <a:r>
              <a:rPr lang="en-US" dirty="0" smtClean="0">
                <a:latin typeface="Bell MT" panose="02020503060305020303" pitchFamily="18" charset="0"/>
              </a:rPr>
              <a:t>St. Mary’s prepares students for college and beyond with a “life-major” curriculum. </a:t>
            </a:r>
          </a:p>
          <a:p>
            <a:pPr lvl="1"/>
            <a:r>
              <a:rPr lang="en-US" dirty="0" smtClean="0">
                <a:latin typeface="Bell MT" panose="02020503060305020303" pitchFamily="18" charset="0"/>
              </a:rPr>
              <a:t>Core courses to graduate (St. Mary’s is NYS Regents accredited) </a:t>
            </a:r>
          </a:p>
          <a:p>
            <a:pPr lvl="1"/>
            <a:r>
              <a:rPr lang="en-US" dirty="0">
                <a:latin typeface="Bell MT" panose="02020503060305020303" pitchFamily="18" charset="0"/>
              </a:rPr>
              <a:t>S</a:t>
            </a:r>
            <a:r>
              <a:rPr lang="en-US" dirty="0" smtClean="0">
                <a:latin typeface="Bell MT" panose="02020503060305020303" pitchFamily="18" charset="0"/>
              </a:rPr>
              <a:t>pecific electives fine-tune skills to better prepare students for the real world</a:t>
            </a:r>
          </a:p>
          <a:p>
            <a:pPr lvl="2"/>
            <a:r>
              <a:rPr lang="en-US" dirty="0" smtClean="0">
                <a:latin typeface="Bell MT" panose="02020503060305020303" pitchFamily="18" charset="0"/>
              </a:rPr>
              <a:t>Public Speaking, Personal Finance, and Leadership Skills</a:t>
            </a:r>
          </a:p>
          <a:p>
            <a:r>
              <a:rPr lang="en-US" dirty="0" smtClean="0">
                <a:latin typeface="Bell MT" panose="02020503060305020303" pitchFamily="18" charset="0"/>
              </a:rPr>
              <a:t>St. Mary’s students also prepare for the SAT and ACT with review courses and take the PSAT as juniors.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368" y="1415062"/>
            <a:ext cx="3184632" cy="239124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3352" y="3911140"/>
            <a:ext cx="3619452" cy="2412968"/>
          </a:xfrm>
          <a:prstGeom prst="rect">
            <a:avLst/>
          </a:prstGeom>
        </p:spPr>
      </p:pic>
    </p:spTree>
    <p:extLst>
      <p:ext uri="{BB962C8B-B14F-4D97-AF65-F5344CB8AC3E}">
        <p14:creationId xmlns:p14="http://schemas.microsoft.com/office/powerpoint/2010/main" val="4167972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dirty="0" smtClean="0">
                <a:solidFill>
                  <a:srgbClr val="002060"/>
                </a:solidFill>
                <a:latin typeface="Elephant" panose="02020904090505020303" pitchFamily="18" charset="0"/>
              </a:rPr>
              <a:t>Fast Facts</a:t>
            </a:r>
            <a:endParaRPr lang="en-US" sz="8000" dirty="0">
              <a:solidFill>
                <a:srgbClr val="002060"/>
              </a:solidFill>
              <a:latin typeface="Elephant" panose="02020904090505020303" pitchFamily="18" charset="0"/>
            </a:endParaRPr>
          </a:p>
        </p:txBody>
      </p:sp>
      <p:sp>
        <p:nvSpPr>
          <p:cNvPr id="3" name="Content Placeholder 2"/>
          <p:cNvSpPr>
            <a:spLocks noGrp="1"/>
          </p:cNvSpPr>
          <p:nvPr>
            <p:ph idx="1"/>
          </p:nvPr>
        </p:nvSpPr>
        <p:spPr/>
        <p:txBody>
          <a:bodyPr>
            <a:normAutofit fontScale="85000" lnSpcReduction="20000"/>
          </a:bodyPr>
          <a:lstStyle/>
          <a:p>
            <a:r>
              <a:rPr lang="en-US" dirty="0" smtClean="0">
                <a:latin typeface="Bell MT" panose="02020503060305020303" pitchFamily="18" charset="0"/>
              </a:rPr>
              <a:t>Founded: 1904</a:t>
            </a:r>
          </a:p>
          <a:p>
            <a:r>
              <a:rPr lang="en-US" dirty="0" smtClean="0">
                <a:latin typeface="Bell MT" panose="02020503060305020303" pitchFamily="18" charset="0"/>
              </a:rPr>
              <a:t>City: Lancaster, NY (suburb of Buffalo, NY)</a:t>
            </a:r>
          </a:p>
          <a:p>
            <a:r>
              <a:rPr lang="en-US" dirty="0" smtClean="0">
                <a:latin typeface="Bell MT" panose="02020503060305020303" pitchFamily="18" charset="0"/>
              </a:rPr>
              <a:t>Grades: 9-12</a:t>
            </a:r>
          </a:p>
          <a:p>
            <a:r>
              <a:rPr lang="en-US" dirty="0" smtClean="0">
                <a:latin typeface="Bell MT" panose="02020503060305020303" pitchFamily="18" charset="0"/>
              </a:rPr>
              <a:t>Total Enrollment: </a:t>
            </a:r>
            <a:r>
              <a:rPr lang="en-US" dirty="0" smtClean="0">
                <a:latin typeface="Bell MT" panose="02020503060305020303" pitchFamily="18" charset="0"/>
              </a:rPr>
              <a:t>409</a:t>
            </a:r>
            <a:endParaRPr lang="en-US" dirty="0" smtClean="0">
              <a:latin typeface="Bell MT" panose="02020503060305020303" pitchFamily="18" charset="0"/>
            </a:endParaRPr>
          </a:p>
          <a:p>
            <a:r>
              <a:rPr lang="en-US" dirty="0" smtClean="0">
                <a:latin typeface="Bell MT" panose="02020503060305020303" pitchFamily="18" charset="0"/>
              </a:rPr>
              <a:t>Average Class Size: 20</a:t>
            </a:r>
          </a:p>
          <a:p>
            <a:r>
              <a:rPr lang="en-US" dirty="0" smtClean="0">
                <a:latin typeface="Bell MT" panose="02020503060305020303" pitchFamily="18" charset="0"/>
              </a:rPr>
              <a:t>Student-Teacher Ratio: 14:1</a:t>
            </a:r>
          </a:p>
          <a:p>
            <a:r>
              <a:rPr lang="en-US" dirty="0" smtClean="0">
                <a:latin typeface="Bell MT" panose="02020503060305020303" pitchFamily="18" charset="0"/>
              </a:rPr>
              <a:t>Graduation Rate: 100%</a:t>
            </a:r>
          </a:p>
          <a:p>
            <a:r>
              <a:rPr lang="en-US" dirty="0" smtClean="0">
                <a:latin typeface="Bell MT" panose="02020503060305020303" pitchFamily="18" charset="0"/>
              </a:rPr>
              <a:t>AP Classes: 11</a:t>
            </a:r>
          </a:p>
          <a:p>
            <a:r>
              <a:rPr lang="en-US" dirty="0" smtClean="0">
                <a:latin typeface="Bell MT" panose="02020503060305020303" pitchFamily="18" charset="0"/>
              </a:rPr>
              <a:t>SAT Score (Top 10%): 1280</a:t>
            </a:r>
          </a:p>
          <a:p>
            <a:r>
              <a:rPr lang="en-US" dirty="0" smtClean="0">
                <a:latin typeface="Bell MT" panose="02020503060305020303" pitchFamily="18" charset="0"/>
              </a:rPr>
              <a:t>Address: 142 Laverack Avenue Lancaster, NY 14086</a:t>
            </a:r>
          </a:p>
          <a:p>
            <a:r>
              <a:rPr lang="en-US" dirty="0" smtClean="0">
                <a:latin typeface="Bell MT" panose="02020503060305020303" pitchFamily="18" charset="0"/>
              </a:rPr>
              <a:t>Website: smhlancers.org</a:t>
            </a:r>
          </a:p>
          <a:p>
            <a:endParaRPr lang="en-US" dirty="0" smtClean="0">
              <a:latin typeface="Elephant" panose="02020904090505020303" pitchFamily="18" charset="0"/>
            </a:endParaRPr>
          </a:p>
          <a:p>
            <a:endParaRPr lang="en-US" dirty="0" smtClean="0">
              <a:latin typeface="Elephant" panose="02020904090505020303" pitchFamily="18" charset="0"/>
            </a:endParaRPr>
          </a:p>
          <a:p>
            <a:endParaRPr lang="en-US" dirty="0">
              <a:latin typeface="Elephant" panose="02020904090505020303" pitchFamily="18" charset="0"/>
            </a:endParaRPr>
          </a:p>
        </p:txBody>
      </p:sp>
    </p:spTree>
    <p:extLst>
      <p:ext uri="{BB962C8B-B14F-4D97-AF65-F5344CB8AC3E}">
        <p14:creationId xmlns:p14="http://schemas.microsoft.com/office/powerpoint/2010/main" val="3754783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356" y="302527"/>
            <a:ext cx="10058400" cy="1450757"/>
          </a:xfrm>
        </p:spPr>
        <p:txBody>
          <a:bodyPr>
            <a:normAutofit/>
          </a:bodyPr>
          <a:lstStyle/>
          <a:p>
            <a:r>
              <a:rPr lang="en-US" sz="8000" dirty="0" smtClean="0">
                <a:solidFill>
                  <a:srgbClr val="002060"/>
                </a:solidFill>
                <a:latin typeface="Elephant" panose="02020904090505020303" pitchFamily="18" charset="0"/>
              </a:rPr>
              <a:t>Location</a:t>
            </a:r>
            <a:endParaRPr lang="en-US" sz="8000" dirty="0"/>
          </a:p>
        </p:txBody>
      </p:sp>
      <p:sp>
        <p:nvSpPr>
          <p:cNvPr id="3" name="Content Placeholder 2"/>
          <p:cNvSpPr>
            <a:spLocks noGrp="1"/>
          </p:cNvSpPr>
          <p:nvPr>
            <p:ph idx="1"/>
          </p:nvPr>
        </p:nvSpPr>
        <p:spPr>
          <a:xfrm>
            <a:off x="147145" y="1878176"/>
            <a:ext cx="6547946" cy="4351338"/>
          </a:xfrm>
        </p:spPr>
        <p:txBody>
          <a:bodyPr/>
          <a:lstStyle/>
          <a:p>
            <a:r>
              <a:rPr lang="en-US" sz="2200" dirty="0">
                <a:latin typeface="Bell MT" panose="02020503060305020303" pitchFamily="18" charset="0"/>
              </a:rPr>
              <a:t>Address: 142 Laverack Avenue Lancaster, NY 14086</a:t>
            </a:r>
          </a:p>
          <a:p>
            <a:r>
              <a:rPr lang="en-US" sz="2200" dirty="0">
                <a:latin typeface="Bell MT" panose="02020503060305020303" pitchFamily="18" charset="0"/>
              </a:rPr>
              <a:t>Closest City: Buffalo, NY</a:t>
            </a:r>
          </a:p>
          <a:p>
            <a:pPr lvl="1"/>
            <a:r>
              <a:rPr lang="en-US" dirty="0" smtClean="0">
                <a:latin typeface="Bell MT" panose="02020503060305020303" pitchFamily="18" charset="0"/>
              </a:rPr>
              <a:t>Toronto</a:t>
            </a:r>
            <a:r>
              <a:rPr lang="en-US" dirty="0">
                <a:latin typeface="Bell MT" panose="02020503060305020303" pitchFamily="18" charset="0"/>
              </a:rPr>
              <a:t>, ON – 90-minute drive </a:t>
            </a:r>
          </a:p>
          <a:p>
            <a:r>
              <a:rPr lang="en-US" sz="2200" dirty="0">
                <a:latin typeface="Bell MT" panose="02020503060305020303" pitchFamily="18" charset="0"/>
              </a:rPr>
              <a:t>Closest University: The State University of New York at Buffalo</a:t>
            </a:r>
          </a:p>
          <a:p>
            <a:r>
              <a:rPr lang="en-US" sz="2200" dirty="0">
                <a:latin typeface="Bell MT" panose="02020503060305020303" pitchFamily="18" charset="0"/>
              </a:rPr>
              <a:t>Airport: BUF (Buffalo Niagara International Airport)</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1841" y="1036307"/>
            <a:ext cx="5138420" cy="4645949"/>
          </a:xfrm>
          <a:prstGeom prst="rect">
            <a:avLst/>
          </a:prstGeom>
        </p:spPr>
      </p:pic>
    </p:spTree>
    <p:extLst>
      <p:ext uri="{BB962C8B-B14F-4D97-AF65-F5344CB8AC3E}">
        <p14:creationId xmlns:p14="http://schemas.microsoft.com/office/powerpoint/2010/main" val="2212923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dirty="0" smtClean="0">
                <a:solidFill>
                  <a:srgbClr val="002060"/>
                </a:solidFill>
                <a:latin typeface="Elephant" panose="02020904090505020303" pitchFamily="18" charset="0"/>
              </a:rPr>
              <a:t>Buffalo, NY</a:t>
            </a:r>
            <a:endParaRPr lang="en-US" sz="8000" dirty="0"/>
          </a:p>
        </p:txBody>
      </p:sp>
      <p:sp>
        <p:nvSpPr>
          <p:cNvPr id="3" name="Content Placeholder 2"/>
          <p:cNvSpPr>
            <a:spLocks noGrp="1"/>
          </p:cNvSpPr>
          <p:nvPr>
            <p:ph idx="1"/>
          </p:nvPr>
        </p:nvSpPr>
        <p:spPr>
          <a:xfrm>
            <a:off x="175259" y="1811020"/>
            <a:ext cx="5941761" cy="4442635"/>
          </a:xfrm>
        </p:spPr>
        <p:txBody>
          <a:bodyPr>
            <a:noAutofit/>
          </a:bodyPr>
          <a:lstStyle/>
          <a:p>
            <a:pPr marL="0" indent="0">
              <a:buNone/>
            </a:pPr>
            <a:r>
              <a:rPr lang="en-US" sz="1600" dirty="0" smtClean="0">
                <a:latin typeface="Bell MT" panose="02020503060305020303" pitchFamily="18" charset="0"/>
              </a:rPr>
              <a:t>Buffalo, NY is a city on the rise.  Founded in 1825, Buffalo offers all of the history and charm of a city from the past, while incorporating all of the elements that today’s society demands of a sprawling metropolis.</a:t>
            </a:r>
          </a:p>
          <a:p>
            <a:pPr marL="0" indent="0">
              <a:buNone/>
            </a:pPr>
            <a:r>
              <a:rPr lang="en-US" sz="1600" dirty="0" smtClean="0">
                <a:latin typeface="Bell MT" panose="02020503060305020303" pitchFamily="18" charset="0"/>
              </a:rPr>
              <a:t>Buffalo sits on the shores of Lake Erie and the Niagara River, making beaches popular destinations in the spring and summer for some fun in the sun!  Canalside also offers kayaking, water bikes, and more to get out on the water.  In the fall, leaves change colors on the trees to reds and oranges and activities like apple-picking and hay rides are easy to find.  Buffalo does get its fair share of snow, but that doesn’t slow us down one bit!  Skiing down the slopes, sledding, and ice skating are popular at this time of the year.</a:t>
            </a:r>
          </a:p>
          <a:p>
            <a:pPr marL="0" indent="0">
              <a:buNone/>
            </a:pPr>
            <a:r>
              <a:rPr lang="en-US" sz="1600" dirty="0" smtClean="0">
                <a:latin typeface="Bell MT" panose="02020503060305020303" pitchFamily="18" charset="0"/>
              </a:rPr>
              <a:t>Buffalo also plays host to a myriad of professional and college sports teams, which make every season in Buffalo one to root for! Those professional teams include the Buffalo Bills (NFL), Buffalo </a:t>
            </a:r>
            <a:r>
              <a:rPr lang="en-US" sz="1600" dirty="0" err="1" smtClean="0">
                <a:latin typeface="Bell MT" panose="02020503060305020303" pitchFamily="18" charset="0"/>
              </a:rPr>
              <a:t>Sabres</a:t>
            </a:r>
            <a:r>
              <a:rPr lang="en-US" sz="1600" dirty="0" smtClean="0">
                <a:latin typeface="Bell MT" panose="02020503060305020303" pitchFamily="18" charset="0"/>
              </a:rPr>
              <a:t> (NHL), Buffalo Bandits (NLL), Buffalo </a:t>
            </a:r>
            <a:r>
              <a:rPr lang="en-US" sz="1600" dirty="0" err="1" smtClean="0">
                <a:latin typeface="Bell MT" panose="02020503060305020303" pitchFamily="18" charset="0"/>
              </a:rPr>
              <a:t>Beauts</a:t>
            </a:r>
            <a:r>
              <a:rPr lang="en-US" sz="1600" dirty="0" smtClean="0">
                <a:latin typeface="Bell MT" panose="02020503060305020303" pitchFamily="18" charset="0"/>
              </a:rPr>
              <a:t> (NWHL), and the Buffalo </a:t>
            </a:r>
            <a:r>
              <a:rPr lang="en-US" sz="1600" dirty="0" err="1" smtClean="0">
                <a:latin typeface="Bell MT" panose="02020503060305020303" pitchFamily="18" charset="0"/>
              </a:rPr>
              <a:t>Bisons</a:t>
            </a:r>
            <a:r>
              <a:rPr lang="en-US" sz="1600" dirty="0" smtClean="0">
                <a:latin typeface="Bell MT" panose="02020503060305020303" pitchFamily="18" charset="0"/>
              </a:rPr>
              <a:t> (AAA baseball).</a:t>
            </a:r>
          </a:p>
        </p:txBody>
      </p:sp>
      <p:pic>
        <p:nvPicPr>
          <p:cNvPr id="1026" name="Picture 2" descr="Image result for buffalo, 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47654"/>
            <a:ext cx="5584540" cy="322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178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274913" cy="1450757"/>
          </a:xfrm>
        </p:spPr>
        <p:txBody>
          <a:bodyPr>
            <a:noAutofit/>
          </a:bodyPr>
          <a:lstStyle/>
          <a:p>
            <a:r>
              <a:rPr lang="en-US" sz="7000" dirty="0">
                <a:solidFill>
                  <a:srgbClr val="002060"/>
                </a:solidFill>
                <a:latin typeface="Elephant" panose="02020904090505020303" pitchFamily="18" charset="0"/>
              </a:rPr>
              <a:t>Outside Buffalo, NY</a:t>
            </a:r>
          </a:p>
        </p:txBody>
      </p:sp>
      <p:sp>
        <p:nvSpPr>
          <p:cNvPr id="3" name="Content Placeholder 2"/>
          <p:cNvSpPr>
            <a:spLocks noGrp="1"/>
          </p:cNvSpPr>
          <p:nvPr>
            <p:ph idx="1"/>
          </p:nvPr>
        </p:nvSpPr>
        <p:spPr>
          <a:xfrm>
            <a:off x="256452" y="2013900"/>
            <a:ext cx="5198417" cy="4023360"/>
          </a:xfrm>
        </p:spPr>
        <p:txBody>
          <a:bodyPr>
            <a:normAutofit/>
          </a:bodyPr>
          <a:lstStyle/>
          <a:p>
            <a:r>
              <a:rPr lang="en-US" sz="1600" dirty="0">
                <a:latin typeface="Bell MT" panose="02020503060305020303" pitchFamily="18" charset="0"/>
              </a:rPr>
              <a:t>St. Mary’s is also a 20-minute drive </a:t>
            </a:r>
            <a:r>
              <a:rPr lang="en-US" sz="1600" dirty="0" smtClean="0">
                <a:latin typeface="Bell MT" panose="02020503060305020303" pitchFamily="18" charset="0"/>
              </a:rPr>
              <a:t>from </a:t>
            </a:r>
            <a:r>
              <a:rPr lang="en-US" sz="1600" dirty="0">
                <a:latin typeface="Bell MT" panose="02020503060305020303" pitchFamily="18" charset="0"/>
              </a:rPr>
              <a:t>the Canadian border, which is your gateway to Niagara </a:t>
            </a:r>
            <a:r>
              <a:rPr lang="en-US" sz="1600" dirty="0" smtClean="0">
                <a:latin typeface="Bell MT" panose="02020503060305020303" pitchFamily="18" charset="0"/>
              </a:rPr>
              <a:t>Falls - </a:t>
            </a:r>
            <a:r>
              <a:rPr lang="en-US" sz="1600" dirty="0">
                <a:latin typeface="Bell MT" panose="02020503060305020303" pitchFamily="18" charset="0"/>
              </a:rPr>
              <a:t>one of the true natural wonders of the </a:t>
            </a:r>
            <a:r>
              <a:rPr lang="en-US" sz="1600" dirty="0" smtClean="0">
                <a:latin typeface="Bell MT" panose="02020503060305020303" pitchFamily="18" charset="0"/>
              </a:rPr>
              <a:t>world - </a:t>
            </a:r>
            <a:r>
              <a:rPr lang="en-US" sz="1600" dirty="0">
                <a:latin typeface="Bell MT" panose="02020503060305020303" pitchFamily="18" charset="0"/>
              </a:rPr>
              <a:t>as well as major cities like Toronto and Ottawa, offering a whole other world of experiences.  </a:t>
            </a:r>
          </a:p>
          <a:p>
            <a:r>
              <a:rPr lang="en-US" sz="1600" dirty="0">
                <a:latin typeface="Bell MT" panose="02020503060305020303" pitchFamily="18" charset="0"/>
              </a:rPr>
              <a:t>The Statue of Liberty and Times Square are also just a short plane ride away from St. Mary’s. Buffalo is within an hour from major destinations, like New York City, Chicago, and Philadelphia, which offer some of the best known and historic sites in the United States.  </a:t>
            </a:r>
          </a:p>
          <a:p>
            <a:r>
              <a:rPr lang="en-US" sz="1600" dirty="0">
                <a:latin typeface="Bell MT" panose="02020503060305020303" pitchFamily="18" charset="0"/>
              </a:rPr>
              <a:t>Academically, St. Mary’s is at the epicenter of several </a:t>
            </a:r>
            <a:r>
              <a:rPr lang="en-US" sz="1600" dirty="0" smtClean="0">
                <a:latin typeface="Bell MT" panose="02020503060305020303" pitchFamily="18" charset="0"/>
              </a:rPr>
              <a:t>top colleges </a:t>
            </a:r>
            <a:r>
              <a:rPr lang="en-US" sz="1600" dirty="0">
                <a:latin typeface="Bell MT" panose="02020503060305020303" pitchFamily="18" charset="0"/>
              </a:rPr>
              <a:t>and universities.  Right in our own backyard, the University at Buffalo has a state-of-the-art, sprawling medical campus and Canisius College boasts the number one Accounting program in the </a:t>
            </a:r>
            <a:r>
              <a:rPr lang="en-US" sz="1600" dirty="0" smtClean="0">
                <a:latin typeface="Bell MT" panose="02020503060305020303" pitchFamily="18" charset="0"/>
              </a:rPr>
              <a:t>northeast</a:t>
            </a:r>
            <a:r>
              <a:rPr lang="en-US" sz="1600" dirty="0">
                <a:latin typeface="Bell MT" panose="02020503060305020303" pitchFamily="18" charset="0"/>
              </a:rPr>
              <a:t>.  Also in the northeast, again a short ride away, are several Ivy League universities. </a:t>
            </a:r>
          </a:p>
          <a:p>
            <a:endParaRPr lang="en-US" dirty="0"/>
          </a:p>
        </p:txBody>
      </p:sp>
      <p:pic>
        <p:nvPicPr>
          <p:cNvPr id="2050" name="Picture 2" descr="Image result for niagara fal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593" y="1863293"/>
            <a:ext cx="4298614" cy="18340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times squa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589" y="3952394"/>
            <a:ext cx="3320938" cy="22139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university at buffa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5640" y="5205977"/>
            <a:ext cx="1888378" cy="960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6978" y="3890068"/>
            <a:ext cx="1697324" cy="1188127"/>
          </a:xfrm>
          <a:prstGeom prst="rect">
            <a:avLst/>
          </a:prstGeom>
        </p:spPr>
      </p:pic>
    </p:spTree>
    <p:extLst>
      <p:ext uri="{BB962C8B-B14F-4D97-AF65-F5344CB8AC3E}">
        <p14:creationId xmlns:p14="http://schemas.microsoft.com/office/powerpoint/2010/main" val="4134378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dirty="0" smtClean="0">
                <a:solidFill>
                  <a:srgbClr val="002060"/>
                </a:solidFill>
                <a:latin typeface="Elephant" panose="02020904090505020303" pitchFamily="18" charset="0"/>
              </a:rPr>
              <a:t>Academics</a:t>
            </a:r>
            <a:endParaRPr lang="en-US" sz="8000" dirty="0"/>
          </a:p>
        </p:txBody>
      </p:sp>
      <p:sp>
        <p:nvSpPr>
          <p:cNvPr id="3" name="Content Placeholder 2"/>
          <p:cNvSpPr>
            <a:spLocks noGrp="1"/>
          </p:cNvSpPr>
          <p:nvPr>
            <p:ph idx="1"/>
          </p:nvPr>
        </p:nvSpPr>
        <p:spPr>
          <a:xfrm>
            <a:off x="552451" y="1914860"/>
            <a:ext cx="6037535" cy="4421393"/>
          </a:xfrm>
        </p:spPr>
        <p:txBody>
          <a:bodyPr>
            <a:normAutofit fontScale="70000" lnSpcReduction="20000"/>
          </a:bodyPr>
          <a:lstStyle/>
          <a:p>
            <a:pPr marL="0" lvl="0" indent="0">
              <a:buNone/>
            </a:pPr>
            <a:r>
              <a:rPr lang="en-US" sz="2200" dirty="0" smtClean="0">
                <a:latin typeface="Bell MT" panose="02020503060305020303" pitchFamily="18" charset="0"/>
              </a:rPr>
              <a:t>St. Mary’s is developing a life-major curriculum, in which students take courses and electives to better prepare them for life after high school.  These courses include Personal </a:t>
            </a:r>
            <a:r>
              <a:rPr lang="en-US" sz="2200" dirty="0">
                <a:latin typeface="Bell MT" panose="02020503060305020303" pitchFamily="18" charset="0"/>
              </a:rPr>
              <a:t>F</a:t>
            </a:r>
            <a:r>
              <a:rPr lang="en-US" sz="2200" dirty="0" smtClean="0">
                <a:latin typeface="Bell MT" panose="02020503060305020303" pitchFamily="18" charset="0"/>
              </a:rPr>
              <a:t>inance, Leadership </a:t>
            </a:r>
            <a:r>
              <a:rPr lang="en-US" sz="2200" dirty="0">
                <a:latin typeface="Bell MT" panose="02020503060305020303" pitchFamily="18" charset="0"/>
              </a:rPr>
              <a:t>S</a:t>
            </a:r>
            <a:r>
              <a:rPr lang="en-US" sz="2200" dirty="0" smtClean="0">
                <a:latin typeface="Bell MT" panose="02020503060305020303" pitchFamily="18" charset="0"/>
              </a:rPr>
              <a:t>kills, and Public Speaking.</a:t>
            </a:r>
          </a:p>
          <a:p>
            <a:pPr marL="0" lvl="0" indent="0">
              <a:buNone/>
            </a:pPr>
            <a:r>
              <a:rPr lang="en-US" sz="2200" dirty="0" smtClean="0">
                <a:latin typeface="Bell MT" panose="02020503060305020303" pitchFamily="18" charset="0"/>
              </a:rPr>
              <a:t>St</a:t>
            </a:r>
            <a:r>
              <a:rPr lang="en-US" sz="2200" dirty="0">
                <a:latin typeface="Bell MT" panose="02020503060305020303" pitchFamily="18" charset="0"/>
              </a:rPr>
              <a:t>. Mary’s is currently ranked 7th out of 134 high schools in Western New York, according to </a:t>
            </a:r>
            <a:r>
              <a:rPr lang="en-US" sz="2200" i="1" dirty="0">
                <a:latin typeface="Bell MT" panose="02020503060305020303" pitchFamily="18" charset="0"/>
              </a:rPr>
              <a:t>Buffalo Business First</a:t>
            </a:r>
            <a:r>
              <a:rPr lang="en-US" sz="2200" dirty="0">
                <a:latin typeface="Bell MT" panose="02020503060305020303" pitchFamily="18" charset="0"/>
              </a:rPr>
              <a:t>.  Rankings are based </a:t>
            </a:r>
            <a:r>
              <a:rPr lang="en-US" sz="2200" dirty="0" smtClean="0">
                <a:latin typeface="Bell MT" panose="02020503060305020303" pitchFamily="18" charset="0"/>
              </a:rPr>
              <a:t>off the </a:t>
            </a:r>
            <a:r>
              <a:rPr lang="en-US" sz="2200" dirty="0">
                <a:latin typeface="Bell MT" panose="02020503060305020303" pitchFamily="18" charset="0"/>
              </a:rPr>
              <a:t>school’s test scores on Regents exams in </a:t>
            </a:r>
            <a:r>
              <a:rPr lang="en-US" sz="2200" dirty="0" smtClean="0">
                <a:latin typeface="Bell MT" panose="02020503060305020303" pitchFamily="18" charset="0"/>
              </a:rPr>
              <a:t>Math</a:t>
            </a:r>
            <a:r>
              <a:rPr lang="en-US" sz="2200" dirty="0">
                <a:latin typeface="Bell MT" panose="02020503060305020303" pitchFamily="18" charset="0"/>
              </a:rPr>
              <a:t>, </a:t>
            </a:r>
            <a:r>
              <a:rPr lang="en-US" sz="2200" dirty="0" smtClean="0">
                <a:latin typeface="Bell MT" panose="02020503060305020303" pitchFamily="18" charset="0"/>
              </a:rPr>
              <a:t>Science</a:t>
            </a:r>
            <a:r>
              <a:rPr lang="en-US" sz="2200" dirty="0">
                <a:latin typeface="Bell MT" panose="02020503060305020303" pitchFamily="18" charset="0"/>
              </a:rPr>
              <a:t>, </a:t>
            </a:r>
            <a:r>
              <a:rPr lang="en-US" sz="2200" dirty="0" smtClean="0">
                <a:latin typeface="Bell MT" panose="02020503060305020303" pitchFamily="18" charset="0"/>
              </a:rPr>
              <a:t>English</a:t>
            </a:r>
            <a:r>
              <a:rPr lang="en-US" sz="2200" dirty="0">
                <a:latin typeface="Bell MT" panose="02020503060305020303" pitchFamily="18" charset="0"/>
              </a:rPr>
              <a:t>, and </a:t>
            </a:r>
            <a:r>
              <a:rPr lang="en-US" sz="2200" dirty="0" smtClean="0">
                <a:latin typeface="Bell MT" panose="02020503060305020303" pitchFamily="18" charset="0"/>
              </a:rPr>
              <a:t>History </a:t>
            </a:r>
            <a:r>
              <a:rPr lang="en-US" sz="2200" dirty="0">
                <a:latin typeface="Bell MT" panose="02020503060305020303" pitchFamily="18" charset="0"/>
              </a:rPr>
              <a:t>over the </a:t>
            </a:r>
            <a:r>
              <a:rPr lang="en-US" sz="2200" dirty="0" smtClean="0">
                <a:latin typeface="Bell MT" panose="02020503060305020303" pitchFamily="18" charset="0"/>
              </a:rPr>
              <a:t>past several years.</a:t>
            </a:r>
            <a:endParaRPr lang="en-US" sz="2200" dirty="0">
              <a:latin typeface="Bell MT" panose="02020503060305020303" pitchFamily="18" charset="0"/>
            </a:endParaRPr>
          </a:p>
          <a:p>
            <a:pPr marL="0" lvl="0" indent="0">
              <a:buNone/>
            </a:pPr>
            <a:r>
              <a:rPr lang="en-US" sz="2200" dirty="0">
                <a:latin typeface="Bell MT" panose="02020503060305020303" pitchFamily="18" charset="0"/>
              </a:rPr>
              <a:t>Rigorous </a:t>
            </a:r>
            <a:r>
              <a:rPr lang="en-US" sz="2200" dirty="0" smtClean="0">
                <a:latin typeface="Bell MT" panose="02020503060305020303" pitchFamily="18" charset="0"/>
              </a:rPr>
              <a:t>Regents </a:t>
            </a:r>
            <a:r>
              <a:rPr lang="en-US" sz="2200" dirty="0">
                <a:latin typeface="Bell MT" panose="02020503060305020303" pitchFamily="18" charset="0"/>
              </a:rPr>
              <a:t>and </a:t>
            </a:r>
            <a:r>
              <a:rPr lang="en-US" sz="2200" dirty="0" smtClean="0">
                <a:latin typeface="Bell MT" panose="02020503060305020303" pitchFamily="18" charset="0"/>
              </a:rPr>
              <a:t>Honors </a:t>
            </a:r>
            <a:r>
              <a:rPr lang="en-US" sz="2200" dirty="0">
                <a:latin typeface="Bell MT" panose="02020503060305020303" pitchFamily="18" charset="0"/>
              </a:rPr>
              <a:t>courses are structured to prepare students for college. A variety of elective courses give students the chance to explore their interests for college and their </a:t>
            </a:r>
            <a:r>
              <a:rPr lang="en-US" sz="2200" dirty="0" smtClean="0">
                <a:latin typeface="Bell MT" panose="02020503060305020303" pitchFamily="18" charset="0"/>
              </a:rPr>
              <a:t>career choices.</a:t>
            </a:r>
          </a:p>
          <a:p>
            <a:pPr marL="0" lvl="0" indent="0">
              <a:buNone/>
            </a:pPr>
            <a:r>
              <a:rPr lang="en-US" sz="2200" dirty="0" smtClean="0">
                <a:latin typeface="Bell MT" panose="02020503060305020303" pitchFamily="18" charset="0"/>
              </a:rPr>
              <a:t>Students utilize a 1:1 Google Chromebook Program.  At registration, each student will receive a Chromebook to use over their four years at St. Mary’s and then keep upon graduation.</a:t>
            </a:r>
            <a:endParaRPr lang="en-US" sz="2200" dirty="0">
              <a:latin typeface="Bell MT" panose="02020503060305020303" pitchFamily="18" charset="0"/>
            </a:endParaRPr>
          </a:p>
          <a:p>
            <a:pPr>
              <a:buFont typeface="Arial" panose="020B0604020202020204" pitchFamily="34" charset="0"/>
              <a:buChar char="•"/>
            </a:pPr>
            <a:r>
              <a:rPr lang="en-US" sz="2100" dirty="0">
                <a:latin typeface="Bell MT" panose="02020503060305020303" pitchFamily="18" charset="0"/>
              </a:rPr>
              <a:t>AP classes: 11</a:t>
            </a:r>
          </a:p>
          <a:p>
            <a:pPr>
              <a:buFont typeface="Arial" panose="020B0604020202020204" pitchFamily="34" charset="0"/>
              <a:buChar char="•"/>
            </a:pPr>
            <a:r>
              <a:rPr lang="en-US" sz="2100" dirty="0">
                <a:latin typeface="Bell MT" panose="02020503060305020303" pitchFamily="18" charset="0"/>
              </a:rPr>
              <a:t>Number of Advanced/Honors Courses: 11</a:t>
            </a:r>
          </a:p>
          <a:p>
            <a:pPr>
              <a:buFont typeface="Arial" panose="020B0604020202020204" pitchFamily="34" charset="0"/>
              <a:buChar char="•"/>
            </a:pPr>
            <a:r>
              <a:rPr lang="en-US" sz="2100" dirty="0">
                <a:latin typeface="Bell MT" panose="02020503060305020303" pitchFamily="18" charset="0"/>
              </a:rPr>
              <a:t>AP Pass </a:t>
            </a:r>
            <a:r>
              <a:rPr lang="en-US" sz="2100" dirty="0" smtClean="0">
                <a:latin typeface="Bell MT" panose="02020503060305020303" pitchFamily="18" charset="0"/>
              </a:rPr>
              <a:t>Rate (3 or higher): </a:t>
            </a:r>
            <a:r>
              <a:rPr lang="en-US" sz="2100" dirty="0">
                <a:latin typeface="Bell MT" panose="02020503060305020303" pitchFamily="18" charset="0"/>
              </a:rPr>
              <a:t>60%</a:t>
            </a:r>
          </a:p>
          <a:p>
            <a:pPr>
              <a:buFont typeface="Arial" panose="020B0604020202020204" pitchFamily="34" charset="0"/>
              <a:buChar char="•"/>
            </a:pPr>
            <a:r>
              <a:rPr lang="en-US" sz="2100" dirty="0">
                <a:latin typeface="Bell MT" panose="02020503060305020303" pitchFamily="18" charset="0"/>
              </a:rPr>
              <a:t>Average AP Score: 3.5</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6591" y="2238703"/>
            <a:ext cx="5325063" cy="2974428"/>
          </a:xfrm>
          <a:prstGeom prst="rect">
            <a:avLst/>
          </a:prstGeom>
        </p:spPr>
      </p:pic>
    </p:spTree>
    <p:extLst>
      <p:ext uri="{BB962C8B-B14F-4D97-AF65-F5344CB8AC3E}">
        <p14:creationId xmlns:p14="http://schemas.microsoft.com/office/powerpoint/2010/main" val="2185147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293" y="237303"/>
            <a:ext cx="10515600" cy="1325563"/>
          </a:xfrm>
        </p:spPr>
        <p:txBody>
          <a:bodyPr>
            <a:normAutofit/>
          </a:bodyPr>
          <a:lstStyle/>
          <a:p>
            <a:r>
              <a:rPr lang="en-US" sz="8000" dirty="0" smtClean="0">
                <a:solidFill>
                  <a:srgbClr val="002060"/>
                </a:solidFill>
                <a:latin typeface="Elephant" panose="02020904090505020303" pitchFamily="18" charset="0"/>
              </a:rPr>
              <a:t>Faculty Profile</a:t>
            </a:r>
            <a:endParaRPr lang="en-US" sz="8000" dirty="0"/>
          </a:p>
        </p:txBody>
      </p:sp>
      <p:sp>
        <p:nvSpPr>
          <p:cNvPr id="3" name="Content Placeholder 2"/>
          <p:cNvSpPr>
            <a:spLocks noGrp="1"/>
          </p:cNvSpPr>
          <p:nvPr>
            <p:ph idx="1"/>
          </p:nvPr>
        </p:nvSpPr>
        <p:spPr>
          <a:xfrm>
            <a:off x="575293" y="1780306"/>
            <a:ext cx="5772807" cy="4351338"/>
          </a:xfrm>
        </p:spPr>
        <p:txBody>
          <a:bodyPr>
            <a:normAutofit/>
          </a:bodyPr>
          <a:lstStyle/>
          <a:p>
            <a:pPr marL="0" indent="0">
              <a:buNone/>
            </a:pPr>
            <a:r>
              <a:rPr lang="en-US" dirty="0" smtClean="0">
                <a:latin typeface="Bell MT" panose="02020503060305020303" pitchFamily="18" charset="0"/>
              </a:rPr>
              <a:t>The faculty at St. Mary’s is unlike any other you will find in a high school.  All teachers are certified in their given fields, but what separates the St. Mary’s faculty from others is their willingness to help their students understand the material.  Teachers will stay after school, offer tutoring and review sessions, and take extra class time to ensure students have a grasp on the material.</a:t>
            </a:r>
            <a:r>
              <a:rPr lang="en-US" dirty="0">
                <a:latin typeface="Bell MT" panose="02020503060305020303" pitchFamily="18" charset="0"/>
              </a:rPr>
              <a:t> </a:t>
            </a:r>
            <a:r>
              <a:rPr lang="en-US" dirty="0" smtClean="0">
                <a:latin typeface="Bell MT" panose="02020503060305020303" pitchFamily="18" charset="0"/>
              </a:rPr>
              <a:t> The faculty is the greatest contributing factor to what makes St. Mary’s a family.</a:t>
            </a:r>
          </a:p>
          <a:p>
            <a:pPr>
              <a:buFont typeface="Arial" panose="020B0604020202020204" pitchFamily="34" charset="0"/>
              <a:buChar char="•"/>
            </a:pPr>
            <a:r>
              <a:rPr lang="en-US" dirty="0" smtClean="0">
                <a:latin typeface="Bell MT" panose="02020503060305020303" pitchFamily="18" charset="0"/>
              </a:rPr>
              <a:t>100% of teachers have their Bachelor’s Degrees</a:t>
            </a:r>
          </a:p>
          <a:p>
            <a:pPr>
              <a:buFont typeface="Arial" panose="020B0604020202020204" pitchFamily="34" charset="0"/>
              <a:buChar char="•"/>
            </a:pPr>
            <a:r>
              <a:rPr lang="en-US" dirty="0" smtClean="0">
                <a:latin typeface="Bell MT" panose="02020503060305020303" pitchFamily="18" charset="0"/>
              </a:rPr>
              <a:t>90% of teachers have their Master’s Degrees</a:t>
            </a:r>
          </a:p>
          <a:p>
            <a:pPr>
              <a:buFont typeface="Arial" panose="020B0604020202020204" pitchFamily="34" charset="0"/>
              <a:buChar char="•"/>
            </a:pPr>
            <a:r>
              <a:rPr lang="en-US" dirty="0" smtClean="0">
                <a:latin typeface="Bell MT" panose="02020503060305020303" pitchFamily="18" charset="0"/>
              </a:rPr>
              <a:t>2% of teachers have a PhD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4042" y="2102982"/>
            <a:ext cx="1332534" cy="177393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724" y="2123989"/>
            <a:ext cx="1332534" cy="177393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0452" y="2137777"/>
            <a:ext cx="1332534" cy="177393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7724" y="4146133"/>
            <a:ext cx="1336657" cy="1793985"/>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4744" y="4142423"/>
            <a:ext cx="1309105" cy="1770199"/>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1314" y="2102982"/>
            <a:ext cx="1332535" cy="177393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3239" y="4142423"/>
            <a:ext cx="1332534" cy="1773936"/>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9276" y="4142423"/>
            <a:ext cx="1332534" cy="1773936"/>
          </a:xfrm>
          <a:prstGeom prst="rect">
            <a:avLst/>
          </a:prstGeom>
        </p:spPr>
      </p:pic>
    </p:spTree>
    <p:extLst>
      <p:ext uri="{BB962C8B-B14F-4D97-AF65-F5344CB8AC3E}">
        <p14:creationId xmlns:p14="http://schemas.microsoft.com/office/powerpoint/2010/main" val="435693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945" y="208564"/>
            <a:ext cx="10058400" cy="1450757"/>
          </a:xfrm>
        </p:spPr>
        <p:txBody>
          <a:bodyPr>
            <a:normAutofit/>
          </a:bodyPr>
          <a:lstStyle/>
          <a:p>
            <a:r>
              <a:rPr lang="en-US" sz="8000" dirty="0">
                <a:solidFill>
                  <a:srgbClr val="002060"/>
                </a:solidFill>
                <a:latin typeface="Elephant" panose="02020904090505020303" pitchFamily="18" charset="0"/>
              </a:rPr>
              <a:t>AP Classes</a:t>
            </a:r>
          </a:p>
        </p:txBody>
      </p:sp>
      <p:sp>
        <p:nvSpPr>
          <p:cNvPr id="3" name="Content Placeholder 2"/>
          <p:cNvSpPr>
            <a:spLocks noGrp="1"/>
          </p:cNvSpPr>
          <p:nvPr>
            <p:ph idx="1"/>
          </p:nvPr>
        </p:nvSpPr>
        <p:spPr>
          <a:xfrm>
            <a:off x="451945" y="2005998"/>
            <a:ext cx="2735317" cy="2608043"/>
          </a:xfrm>
        </p:spPr>
        <p:txBody>
          <a:bodyPr/>
          <a:lstStyle/>
          <a:p>
            <a:r>
              <a:rPr lang="en-US" dirty="0" smtClean="0">
                <a:latin typeface="Bell MT" panose="02020503060305020303" pitchFamily="18" charset="0"/>
              </a:rPr>
              <a:t>AP Classes: 11</a:t>
            </a:r>
          </a:p>
          <a:p>
            <a:pPr lvl="1">
              <a:buFont typeface="Courier New" panose="02070309020205020404" pitchFamily="49" charset="0"/>
              <a:buChar char="o"/>
            </a:pPr>
            <a:r>
              <a:rPr lang="en-US" sz="1600" dirty="0" smtClean="0">
                <a:latin typeface="Bell MT" panose="02020503060305020303" pitchFamily="18" charset="0"/>
              </a:rPr>
              <a:t>Calculus</a:t>
            </a:r>
          </a:p>
          <a:p>
            <a:pPr lvl="1">
              <a:buFont typeface="Courier New" panose="02070309020205020404" pitchFamily="49" charset="0"/>
              <a:buChar char="o"/>
            </a:pPr>
            <a:r>
              <a:rPr lang="en-US" sz="1600" dirty="0" smtClean="0">
                <a:latin typeface="Bell MT" panose="02020503060305020303" pitchFamily="18" charset="0"/>
              </a:rPr>
              <a:t>Statistics</a:t>
            </a:r>
          </a:p>
          <a:p>
            <a:pPr lvl="1">
              <a:buFont typeface="Courier New" panose="02070309020205020404" pitchFamily="49" charset="0"/>
              <a:buChar char="o"/>
            </a:pPr>
            <a:r>
              <a:rPr lang="en-US" sz="1600" dirty="0" smtClean="0">
                <a:latin typeface="Bell MT" panose="02020503060305020303" pitchFamily="18" charset="0"/>
              </a:rPr>
              <a:t>Biology</a:t>
            </a:r>
          </a:p>
          <a:p>
            <a:pPr lvl="1">
              <a:buFont typeface="Courier New" panose="02070309020205020404" pitchFamily="49" charset="0"/>
              <a:buChar char="o"/>
            </a:pPr>
            <a:r>
              <a:rPr lang="en-US" sz="1600" dirty="0" smtClean="0">
                <a:latin typeface="Bell MT" panose="02020503060305020303" pitchFamily="18" charset="0"/>
              </a:rPr>
              <a:t>Chemistry</a:t>
            </a:r>
          </a:p>
          <a:p>
            <a:pPr lvl="1">
              <a:buFont typeface="Courier New" panose="02070309020205020404" pitchFamily="49" charset="0"/>
              <a:buChar char="o"/>
            </a:pPr>
            <a:r>
              <a:rPr lang="en-US" sz="1600" dirty="0" smtClean="0">
                <a:latin typeface="Bell MT" panose="02020503060305020303" pitchFamily="18" charset="0"/>
              </a:rPr>
              <a:t>Computer </a:t>
            </a:r>
            <a:r>
              <a:rPr lang="en-US" sz="1600" dirty="0">
                <a:latin typeface="Bell MT" panose="02020503060305020303" pitchFamily="18" charset="0"/>
              </a:rPr>
              <a:t>Science &amp; Computer Science </a:t>
            </a:r>
            <a:r>
              <a:rPr lang="en-US" sz="1600" dirty="0" smtClean="0">
                <a:latin typeface="Bell MT" panose="02020503060305020303" pitchFamily="18" charset="0"/>
              </a:rPr>
              <a:t>Principles</a:t>
            </a:r>
            <a:endParaRPr lang="en-US" sz="1600" dirty="0">
              <a:latin typeface="Bell MT" panose="02020503060305020303" pitchFamily="18" charset="0"/>
            </a:endParaRPr>
          </a:p>
          <a:p>
            <a:pPr lvl="1">
              <a:buFont typeface="Courier New" panose="02070309020205020404" pitchFamily="49" charset="0"/>
              <a:buChar char="o"/>
            </a:pPr>
            <a:r>
              <a:rPr lang="en-US" sz="1600" dirty="0" smtClean="0">
                <a:latin typeface="Bell MT" panose="02020503060305020303" pitchFamily="18" charset="0"/>
              </a:rPr>
              <a:t>Spanish</a:t>
            </a:r>
            <a:endParaRPr lang="en-US" sz="1600" dirty="0">
              <a:latin typeface="Bell MT" panose="02020503060305020303" pitchFamily="18" charset="0"/>
            </a:endParaRPr>
          </a:p>
        </p:txBody>
      </p:sp>
      <p:sp>
        <p:nvSpPr>
          <p:cNvPr id="4" name="Content Placeholder 2"/>
          <p:cNvSpPr txBox="1">
            <a:spLocks/>
          </p:cNvSpPr>
          <p:nvPr/>
        </p:nvSpPr>
        <p:spPr>
          <a:xfrm>
            <a:off x="2722180" y="2174163"/>
            <a:ext cx="32240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1"/>
              </a:buClr>
              <a:buFont typeface="Courier New" panose="02070309020205020404" pitchFamily="49" charset="0"/>
              <a:buChar char="o"/>
            </a:pPr>
            <a:r>
              <a:rPr lang="en-US" sz="1600" dirty="0" smtClean="0">
                <a:latin typeface="Bell MT" panose="02020503060305020303" pitchFamily="18" charset="0"/>
              </a:rPr>
              <a:t>English Language &amp; Composition</a:t>
            </a:r>
          </a:p>
          <a:p>
            <a:pPr lvl="1">
              <a:buClr>
                <a:schemeClr val="accent1"/>
              </a:buClr>
              <a:buFont typeface="Courier New" panose="02070309020205020404" pitchFamily="49" charset="0"/>
              <a:buChar char="o"/>
            </a:pPr>
            <a:r>
              <a:rPr lang="en-US" sz="1600" dirty="0" smtClean="0">
                <a:latin typeface="Bell MT" panose="02020503060305020303" pitchFamily="18" charset="0"/>
              </a:rPr>
              <a:t>English Literature &amp; Composition</a:t>
            </a:r>
          </a:p>
          <a:p>
            <a:pPr lvl="1">
              <a:buClr>
                <a:schemeClr val="accent1"/>
              </a:buClr>
              <a:buFont typeface="Courier New" panose="02070309020205020404" pitchFamily="49" charset="0"/>
              <a:buChar char="o"/>
            </a:pPr>
            <a:r>
              <a:rPr lang="en-US" sz="1600" dirty="0" smtClean="0">
                <a:latin typeface="Bell MT" panose="02020503060305020303" pitchFamily="18" charset="0"/>
              </a:rPr>
              <a:t>World History</a:t>
            </a:r>
          </a:p>
          <a:p>
            <a:pPr lvl="1">
              <a:buClr>
                <a:schemeClr val="accent1"/>
              </a:buClr>
              <a:buFont typeface="Courier New" panose="02070309020205020404" pitchFamily="49" charset="0"/>
              <a:buChar char="o"/>
            </a:pPr>
            <a:r>
              <a:rPr lang="en-US" sz="1600" dirty="0" smtClean="0">
                <a:latin typeface="Bell MT" panose="02020503060305020303" pitchFamily="18" charset="0"/>
              </a:rPr>
              <a:t>United States History</a:t>
            </a:r>
          </a:p>
          <a:p>
            <a:pPr lvl="1">
              <a:buClr>
                <a:schemeClr val="accent1"/>
              </a:buClr>
              <a:buFont typeface="Courier New" panose="02070309020205020404" pitchFamily="49" charset="0"/>
              <a:buChar char="o"/>
            </a:pPr>
            <a:r>
              <a:rPr lang="en-US" sz="1600" dirty="0" smtClean="0">
                <a:latin typeface="Bell MT" panose="02020503060305020303" pitchFamily="18" charset="0"/>
              </a:rPr>
              <a:t>American Government &amp; Politics</a:t>
            </a:r>
          </a:p>
        </p:txBody>
      </p:sp>
      <p:pic>
        <p:nvPicPr>
          <p:cNvPr id="1026" name="Picture 2" descr="https://smhlancers.org/wp-content/uploads/2016/10/new-slide-1024x3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5090" y="4170316"/>
            <a:ext cx="5041541" cy="19595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mhlancers.org/wp-content/uploads/2016/08/Application-1024x3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090" y="1897890"/>
            <a:ext cx="5041541" cy="19383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9090" y="5055476"/>
            <a:ext cx="3825765" cy="369332"/>
          </a:xfrm>
          <a:prstGeom prst="rect">
            <a:avLst/>
          </a:prstGeom>
          <a:noFill/>
        </p:spPr>
        <p:txBody>
          <a:bodyPr wrap="square" rtlCol="0">
            <a:spAutoFit/>
          </a:bodyPr>
          <a:lstStyle/>
          <a:p>
            <a:r>
              <a:rPr lang="en-US" dirty="0" smtClean="0">
                <a:latin typeface="Bell MT" panose="02020503060305020303" pitchFamily="18" charset="0"/>
              </a:rPr>
              <a:t>2018 </a:t>
            </a:r>
            <a:r>
              <a:rPr lang="en-US" dirty="0" smtClean="0">
                <a:latin typeface="Bell MT" panose="02020503060305020303" pitchFamily="18" charset="0"/>
              </a:rPr>
              <a:t>AP Passing Rate: 60%</a:t>
            </a:r>
            <a:endParaRPr lang="en-US" dirty="0">
              <a:latin typeface="Bell MT" panose="02020503060305020303" pitchFamily="18" charset="0"/>
            </a:endParaRPr>
          </a:p>
        </p:txBody>
      </p:sp>
    </p:spTree>
    <p:extLst>
      <p:ext uri="{BB962C8B-B14F-4D97-AF65-F5344CB8AC3E}">
        <p14:creationId xmlns:p14="http://schemas.microsoft.com/office/powerpoint/2010/main" val="1249158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85" y="218554"/>
            <a:ext cx="10058400" cy="1450757"/>
          </a:xfrm>
        </p:spPr>
        <p:txBody>
          <a:bodyPr>
            <a:normAutofit/>
          </a:bodyPr>
          <a:lstStyle/>
          <a:p>
            <a:r>
              <a:rPr lang="en-US" sz="8000" dirty="0">
                <a:solidFill>
                  <a:srgbClr val="002060"/>
                </a:solidFill>
                <a:latin typeface="Elephant" panose="02020904090505020303" pitchFamily="18" charset="0"/>
              </a:rPr>
              <a:t>STEAM</a:t>
            </a:r>
          </a:p>
        </p:txBody>
      </p:sp>
      <p:sp>
        <p:nvSpPr>
          <p:cNvPr id="3" name="Content Placeholder 2"/>
          <p:cNvSpPr>
            <a:spLocks noGrp="1"/>
          </p:cNvSpPr>
          <p:nvPr>
            <p:ph idx="1"/>
          </p:nvPr>
        </p:nvSpPr>
        <p:spPr>
          <a:xfrm>
            <a:off x="524973" y="1902371"/>
            <a:ext cx="5515001" cy="4232085"/>
          </a:xfrm>
        </p:spPr>
        <p:txBody>
          <a:bodyPr>
            <a:normAutofit/>
          </a:bodyPr>
          <a:lstStyle/>
          <a:p>
            <a:pPr marL="0" indent="0">
              <a:buNone/>
            </a:pPr>
            <a:r>
              <a:rPr lang="en-US" sz="1900" dirty="0">
                <a:latin typeface="Bell MT" panose="02020503060305020303" pitchFamily="18" charset="0"/>
              </a:rPr>
              <a:t>In today’s world, Science, Technology, Engineering, Arts, and Mathematics (STEAM) is everywhere. A strong </a:t>
            </a:r>
            <a:r>
              <a:rPr lang="en-US" sz="1900" dirty="0" smtClean="0">
                <a:latin typeface="Bell MT" panose="02020503060305020303" pitchFamily="18" charset="0"/>
              </a:rPr>
              <a:t>STEAM background gives </a:t>
            </a:r>
            <a:r>
              <a:rPr lang="en-US" sz="1900" dirty="0">
                <a:latin typeface="Bell MT" panose="02020503060305020303" pitchFamily="18" charset="0"/>
              </a:rPr>
              <a:t>students the opportunity to apply </a:t>
            </a:r>
            <a:r>
              <a:rPr lang="en-US" sz="1900" dirty="0" smtClean="0">
                <a:latin typeface="Bell MT" panose="02020503060305020303" pitchFamily="18" charset="0"/>
              </a:rPr>
              <a:t>lessons </a:t>
            </a:r>
            <a:r>
              <a:rPr lang="en-US" sz="1900" dirty="0">
                <a:latin typeface="Bell MT" panose="02020503060305020303" pitchFamily="18" charset="0"/>
              </a:rPr>
              <a:t>to their daily lives and potentially select careers in this rapidly growing field.</a:t>
            </a:r>
          </a:p>
          <a:p>
            <a:pPr marL="0" indent="0">
              <a:buNone/>
            </a:pPr>
            <a:r>
              <a:rPr lang="en-US" sz="1900" dirty="0">
                <a:latin typeface="Bell MT" panose="02020503060305020303" pitchFamily="18" charset="0"/>
              </a:rPr>
              <a:t>Sophomores are required to register and successfully complete at least two STEAM Challenges. There are eight STEAM Challenges during the year, so students can choose the challenges they are most interested in and are welcome to participate in more than two projects.</a:t>
            </a:r>
          </a:p>
          <a:p>
            <a:pPr marL="0" indent="0">
              <a:buNone/>
            </a:pPr>
            <a:endParaRPr lang="en-US" dirty="0"/>
          </a:p>
        </p:txBody>
      </p:sp>
      <p:pic>
        <p:nvPicPr>
          <p:cNvPr id="2052" name="Picture 4" descr="Egg-a-naut 1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8857" y="3983502"/>
            <a:ext cx="2834985" cy="21262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9977" y="210205"/>
            <a:ext cx="3288872" cy="35209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2040" y="3958788"/>
            <a:ext cx="2568491" cy="2175669"/>
          </a:xfrm>
          <a:prstGeom prst="rect">
            <a:avLst/>
          </a:prstGeom>
        </p:spPr>
      </p:pic>
    </p:spTree>
    <p:extLst>
      <p:ext uri="{BB962C8B-B14F-4D97-AF65-F5344CB8AC3E}">
        <p14:creationId xmlns:p14="http://schemas.microsoft.com/office/powerpoint/2010/main" val="3670602529"/>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890</TotalTime>
  <Words>1548</Words>
  <Application>Microsoft Macintosh PowerPoint</Application>
  <PresentationFormat>Widescreen</PresentationFormat>
  <Paragraphs>248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Bell MT</vt:lpstr>
      <vt:lpstr>Calibri</vt:lpstr>
      <vt:lpstr>Calibri Light</vt:lpstr>
      <vt:lpstr>Courier New</vt:lpstr>
      <vt:lpstr>Elephant</vt:lpstr>
      <vt:lpstr>Arial</vt:lpstr>
      <vt:lpstr>Retrospect</vt:lpstr>
      <vt:lpstr>PowerPoint Presentation</vt:lpstr>
      <vt:lpstr>Fast Facts</vt:lpstr>
      <vt:lpstr>Location</vt:lpstr>
      <vt:lpstr>Buffalo, NY</vt:lpstr>
      <vt:lpstr>Outside Buffalo, NY</vt:lpstr>
      <vt:lpstr>Academics</vt:lpstr>
      <vt:lpstr>Faculty Profile</vt:lpstr>
      <vt:lpstr>AP Classes</vt:lpstr>
      <vt:lpstr>STEAM</vt:lpstr>
      <vt:lpstr>Course Catalogue </vt:lpstr>
      <vt:lpstr>After Graduation</vt:lpstr>
      <vt:lpstr>Clubs &amp; Organizations</vt:lpstr>
      <vt:lpstr>Music &amp; Performing Arts</vt:lpstr>
      <vt:lpstr>Athletics</vt:lpstr>
      <vt:lpstr>Facilities</vt:lpstr>
      <vt:lpstr>Distinguished Alumni</vt:lpstr>
      <vt:lpstr>College-Preparatory </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akawa</dc:creator>
  <cp:lastModifiedBy>Microsoft Office User</cp:lastModifiedBy>
  <cp:revision>54</cp:revision>
  <cp:lastPrinted>2018-06-18T16:29:32Z</cp:lastPrinted>
  <dcterms:created xsi:type="dcterms:W3CDTF">2018-06-14T18:42:37Z</dcterms:created>
  <dcterms:modified xsi:type="dcterms:W3CDTF">2020-04-08T17:13:37Z</dcterms:modified>
</cp:coreProperties>
</file>